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701" r:id="rId3"/>
  </p:sldMasterIdLst>
  <p:notesMasterIdLst>
    <p:notesMasterId r:id="rId61"/>
  </p:notesMasterIdLst>
  <p:handoutMasterIdLst>
    <p:handoutMasterId r:id="rId62"/>
  </p:handoutMasterIdLst>
  <p:sldIdLst>
    <p:sldId id="488" r:id="rId4"/>
    <p:sldId id="489" r:id="rId5"/>
    <p:sldId id="659" r:id="rId6"/>
    <p:sldId id="563" r:id="rId7"/>
    <p:sldId id="564" r:id="rId8"/>
    <p:sldId id="565" r:id="rId9"/>
    <p:sldId id="566" r:id="rId10"/>
    <p:sldId id="567" r:id="rId11"/>
    <p:sldId id="568" r:id="rId12"/>
    <p:sldId id="569" r:id="rId13"/>
    <p:sldId id="570" r:id="rId14"/>
    <p:sldId id="571" r:id="rId15"/>
    <p:sldId id="572" r:id="rId16"/>
    <p:sldId id="573" r:id="rId17"/>
    <p:sldId id="574" r:id="rId18"/>
    <p:sldId id="575" r:id="rId19"/>
    <p:sldId id="576" r:id="rId20"/>
    <p:sldId id="577" r:id="rId21"/>
    <p:sldId id="660" r:id="rId22"/>
    <p:sldId id="578" r:id="rId23"/>
    <p:sldId id="579" r:id="rId24"/>
    <p:sldId id="580" r:id="rId25"/>
    <p:sldId id="581" r:id="rId26"/>
    <p:sldId id="582" r:id="rId27"/>
    <p:sldId id="583" r:id="rId28"/>
    <p:sldId id="584" r:id="rId29"/>
    <p:sldId id="585" r:id="rId30"/>
    <p:sldId id="586" r:id="rId31"/>
    <p:sldId id="587" r:id="rId32"/>
    <p:sldId id="590" r:id="rId33"/>
    <p:sldId id="591" r:id="rId34"/>
    <p:sldId id="592" r:id="rId35"/>
    <p:sldId id="593" r:id="rId36"/>
    <p:sldId id="594" r:id="rId37"/>
    <p:sldId id="595" r:id="rId38"/>
    <p:sldId id="596" r:id="rId39"/>
    <p:sldId id="597" r:id="rId40"/>
    <p:sldId id="598" r:id="rId41"/>
    <p:sldId id="599" r:id="rId42"/>
    <p:sldId id="600" r:id="rId43"/>
    <p:sldId id="601" r:id="rId44"/>
    <p:sldId id="602" r:id="rId45"/>
    <p:sldId id="603" r:id="rId46"/>
    <p:sldId id="604" r:id="rId47"/>
    <p:sldId id="605" r:id="rId48"/>
    <p:sldId id="606" r:id="rId49"/>
    <p:sldId id="607" r:id="rId50"/>
    <p:sldId id="608" r:id="rId51"/>
    <p:sldId id="609" r:id="rId52"/>
    <p:sldId id="610" r:id="rId53"/>
    <p:sldId id="615" r:id="rId54"/>
    <p:sldId id="616" r:id="rId55"/>
    <p:sldId id="619" r:id="rId56"/>
    <p:sldId id="656" r:id="rId57"/>
    <p:sldId id="658" r:id="rId58"/>
    <p:sldId id="561" r:id="rId59"/>
    <p:sldId id="655" r:id="rId60"/>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CC"/>
    <a:srgbClr val="006600"/>
    <a:srgbClr val="960000"/>
    <a:srgbClr val="2A55D6"/>
    <a:srgbClr val="009900"/>
    <a:srgbClr val="993300"/>
    <a:srgbClr val="649A6D"/>
    <a:srgbClr val="6ACE52"/>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D14971-08D1-47F3-B757-7283396B15DA}" v="4" dt="2022-09-29T13:04:59.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6535" autoAdjust="0"/>
  </p:normalViewPr>
  <p:slideViewPr>
    <p:cSldViewPr>
      <p:cViewPr varScale="1">
        <p:scale>
          <a:sx n="68" d="100"/>
          <a:sy n="68" d="100"/>
        </p:scale>
        <p:origin x="1204" y="3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101" d="100"/>
          <a:sy n="101" d="100"/>
        </p:scale>
        <p:origin x="-3228" y="-10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notesMaster" Target="notesMasters/notesMaster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microsoft.com/office/2015/10/relationships/revisionInfo" Target="revisionInfo.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5258617" y="0"/>
            <a:ext cx="4022938" cy="349250"/>
          </a:xfrm>
          <a:prstGeom prst="rect">
            <a:avLst/>
          </a:prstGeom>
        </p:spPr>
        <p:txBody>
          <a:bodyPr vert="horz" lIns="92953" tIns="46477" rIns="92953" bIns="46477" rtlCol="0"/>
          <a:lstStyle>
            <a:lvl1pPr algn="r">
              <a:defRPr sz="1200"/>
            </a:lvl1pPr>
          </a:lstStyle>
          <a:p>
            <a:fld id="{AC167E78-EA36-40A1-A9A0-B443C6CB1F60}" type="datetimeFigureOut">
              <a:rPr lang="en-US" smtClean="0"/>
              <a:pPr/>
              <a:t>9/28/2022</a:t>
            </a:fld>
            <a:endParaRPr lang="en-US"/>
          </a:p>
        </p:txBody>
      </p:sp>
      <p:sp>
        <p:nvSpPr>
          <p:cNvPr id="4" name="Footer Placeholder 3"/>
          <p:cNvSpPr>
            <a:spLocks noGrp="1"/>
          </p:cNvSpPr>
          <p:nvPr>
            <p:ph type="ftr" sz="quarter" idx="2"/>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5258617" y="6634539"/>
            <a:ext cx="4022938" cy="349250"/>
          </a:xfrm>
          <a:prstGeom prst="rect">
            <a:avLst/>
          </a:prstGeom>
        </p:spPr>
        <p:txBody>
          <a:bodyPr vert="horz" lIns="92953" tIns="46477" rIns="92953" bIns="46477"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64968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5258617" y="0"/>
            <a:ext cx="4022938" cy="349250"/>
          </a:xfrm>
          <a:prstGeom prst="rect">
            <a:avLst/>
          </a:prstGeom>
        </p:spPr>
        <p:txBody>
          <a:bodyPr vert="horz" lIns="92953" tIns="46477" rIns="92953" bIns="46477" rtlCol="0"/>
          <a:lstStyle>
            <a:lvl1pPr algn="r">
              <a:defRPr sz="1200"/>
            </a:lvl1pPr>
          </a:lstStyle>
          <a:p>
            <a:fld id="{88D89EF4-2B2A-4F54-A6DD-1EB35DCF17B3}" type="datetimeFigureOut">
              <a:rPr lang="en-US" smtClean="0"/>
              <a:pPr/>
              <a:t>9/28/2022</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928370" y="3317877"/>
            <a:ext cx="7426960" cy="31432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5258617" y="6634539"/>
            <a:ext cx="4022938" cy="349250"/>
          </a:xfrm>
          <a:prstGeom prst="rect">
            <a:avLst/>
          </a:prstGeom>
        </p:spPr>
        <p:txBody>
          <a:bodyPr vert="horz" lIns="92953" tIns="46477" rIns="92953" bIns="46477"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61071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extLst>
      <p:ext uri="{BB962C8B-B14F-4D97-AF65-F5344CB8AC3E}">
        <p14:creationId xmlns:p14="http://schemas.microsoft.com/office/powerpoint/2010/main" val="247661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a:extLst>
              <a:ext uri="{FF2B5EF4-FFF2-40B4-BE49-F238E27FC236}">
                <a16:creationId xmlns:a16="http://schemas.microsoft.com/office/drawing/2014/main" id="{1351A20A-ED19-4076-B8F9-54D2258D9A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75FF4E-C5FE-46BF-8764-DBE42AC195B4}" type="slidenum">
              <a:rPr lang="en-US" altLang="en-US" smtClean="0">
                <a:solidFill>
                  <a:srgbClr val="000000"/>
                </a:solidFill>
                <a:latin typeface="Arial" panose="020B0604020202020204" pitchFamily="34" charset="0"/>
              </a:rPr>
              <a:pPr>
                <a:spcBef>
                  <a:spcPct val="0"/>
                </a:spcBef>
              </a:pPr>
              <a:t>8</a:t>
            </a:fld>
            <a:endParaRPr lang="en-US" altLang="en-US">
              <a:solidFill>
                <a:srgbClr val="000000"/>
              </a:solidFill>
              <a:latin typeface="Arial" panose="020B0604020202020204" pitchFamily="34" charset="0"/>
            </a:endParaRPr>
          </a:p>
        </p:txBody>
      </p:sp>
      <p:sp>
        <p:nvSpPr>
          <p:cNvPr id="168962" name="Rectangle 2">
            <a:extLst>
              <a:ext uri="{FF2B5EF4-FFF2-40B4-BE49-F238E27FC236}">
                <a16:creationId xmlns:a16="http://schemas.microsoft.com/office/drawing/2014/main" id="{FCAD106F-1713-432A-A200-C6EC1F63BF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a:extLst>
              <a:ext uri="{FF2B5EF4-FFF2-40B4-BE49-F238E27FC236}">
                <a16:creationId xmlns:a16="http://schemas.microsoft.com/office/drawing/2014/main" id="{DD323713-79B5-4274-978E-9DDAA7C991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53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a:extLst>
              <a:ext uri="{FF2B5EF4-FFF2-40B4-BE49-F238E27FC236}">
                <a16:creationId xmlns:a16="http://schemas.microsoft.com/office/drawing/2014/main" id="{290607F7-8C1E-49C1-AAEF-B2C471246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6" name="Notes Placeholder 2">
            <a:extLst>
              <a:ext uri="{FF2B5EF4-FFF2-40B4-BE49-F238E27FC236}">
                <a16:creationId xmlns:a16="http://schemas.microsoft.com/office/drawing/2014/main" id="{E9D9D877-7DE6-4415-B9F6-0F9CF2F9C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175107" name="Slide Number Placeholder 3">
            <a:extLst>
              <a:ext uri="{FF2B5EF4-FFF2-40B4-BE49-F238E27FC236}">
                <a16:creationId xmlns:a16="http://schemas.microsoft.com/office/drawing/2014/main" id="{147118F9-A3E1-4A9B-B5D4-5AFA63122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C0CE666-225C-4191-ABC8-97F207D60420}" type="slidenum">
              <a:rPr lang="en-US" altLang="en-US" smtClean="0">
                <a:solidFill>
                  <a:srgbClr val="000000"/>
                </a:solidFill>
              </a:rPr>
              <a:pPr>
                <a:spcBef>
                  <a:spcPct val="0"/>
                </a:spcBef>
              </a:pPr>
              <a:t>13</a:t>
            </a:fld>
            <a:endParaRPr lang="en-US" altLang="en-US">
              <a:solidFill>
                <a:srgbClr val="000000"/>
              </a:solidFill>
            </a:endParaRPr>
          </a:p>
        </p:txBody>
      </p:sp>
    </p:spTree>
    <p:extLst>
      <p:ext uri="{BB962C8B-B14F-4D97-AF65-F5344CB8AC3E}">
        <p14:creationId xmlns:p14="http://schemas.microsoft.com/office/powerpoint/2010/main" val="105953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a:extLst>
              <a:ext uri="{FF2B5EF4-FFF2-40B4-BE49-F238E27FC236}">
                <a16:creationId xmlns:a16="http://schemas.microsoft.com/office/drawing/2014/main" id="{2BAE33FB-15C8-4D28-A349-37E3DF120E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Rectangle 3">
            <a:extLst>
              <a:ext uri="{FF2B5EF4-FFF2-40B4-BE49-F238E27FC236}">
                <a16:creationId xmlns:a16="http://schemas.microsoft.com/office/drawing/2014/main" id="{0DA6D41F-3BFE-4269-BF62-E084530854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3747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a:extLst>
              <a:ext uri="{FF2B5EF4-FFF2-40B4-BE49-F238E27FC236}">
                <a16:creationId xmlns:a16="http://schemas.microsoft.com/office/drawing/2014/main" id="{D580C7A2-027E-4664-8DB6-5D7615F057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DFFC0F-3768-403A-A4FC-C34828366C96}" type="slidenum">
              <a:rPr lang="en-US" altLang="en-US" smtClean="0">
                <a:solidFill>
                  <a:srgbClr val="000000"/>
                </a:solidFill>
                <a:latin typeface="Arial" panose="020B0604020202020204" pitchFamily="34" charset="0"/>
              </a:rPr>
              <a:pPr>
                <a:spcBef>
                  <a:spcPct val="0"/>
                </a:spcBef>
              </a:pPr>
              <a:t>34</a:t>
            </a:fld>
            <a:endParaRPr lang="en-US" altLang="en-US">
              <a:solidFill>
                <a:srgbClr val="000000"/>
              </a:solidFill>
              <a:latin typeface="Arial" panose="020B0604020202020204" pitchFamily="34" charset="0"/>
            </a:endParaRPr>
          </a:p>
        </p:txBody>
      </p:sp>
      <p:sp>
        <p:nvSpPr>
          <p:cNvPr id="198658" name="Rectangle 2">
            <a:extLst>
              <a:ext uri="{FF2B5EF4-FFF2-40B4-BE49-F238E27FC236}">
                <a16:creationId xmlns:a16="http://schemas.microsoft.com/office/drawing/2014/main" id="{2FF32C0A-BC92-4A47-ACBD-5480162A2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Rectangle 3">
            <a:extLst>
              <a:ext uri="{FF2B5EF4-FFF2-40B4-BE49-F238E27FC236}">
                <a16:creationId xmlns:a16="http://schemas.microsoft.com/office/drawing/2014/main" id="{049C040F-4A9C-4B75-A18B-7124B627B6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451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solidFill>
                  <a:srgbClr val="222222"/>
                </a:solidFill>
                <a:latin typeface="georgia, serif"/>
              </a:rPr>
              <a:t>Therefore, the authors' conclusion will not be affected unless people can show that some components (e.g. hardware accelerators that most people talk about) can greatly boost the system performance without introducing must power or area overhead.</a:t>
            </a:r>
            <a:endParaRPr lang="en-CA" dirty="0"/>
          </a:p>
        </p:txBody>
      </p:sp>
      <p:sp>
        <p:nvSpPr>
          <p:cNvPr id="4" name="Slide Number Placeholder 3"/>
          <p:cNvSpPr>
            <a:spLocks noGrp="1"/>
          </p:cNvSpPr>
          <p:nvPr>
            <p:ph type="sldNum" sz="quarter" idx="5"/>
          </p:nvPr>
        </p:nvSpPr>
        <p:spPr/>
        <p:txBody>
          <a:bodyPr/>
          <a:lstStyle/>
          <a:p>
            <a:fld id="{AB959945-7217-484B-8E74-88DC87A74BB0}" type="slidenum">
              <a:rPr lang="en-US" smtClean="0"/>
              <a:pPr/>
              <a:t>54</a:t>
            </a:fld>
            <a:endParaRPr lang="en-US"/>
          </a:p>
        </p:txBody>
      </p:sp>
    </p:spTree>
    <p:extLst>
      <p:ext uri="{BB962C8B-B14F-4D97-AF65-F5344CB8AC3E}">
        <p14:creationId xmlns:p14="http://schemas.microsoft.com/office/powerpoint/2010/main" val="4129087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57</a:t>
            </a:fld>
            <a:endParaRPr lang="en-US" dirty="0"/>
          </a:p>
        </p:txBody>
      </p:sp>
    </p:spTree>
    <p:extLst>
      <p:ext uri="{BB962C8B-B14F-4D97-AF65-F5344CB8AC3E}">
        <p14:creationId xmlns:p14="http://schemas.microsoft.com/office/powerpoint/2010/main" val="351921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
        <p:nvSpPr>
          <p:cNvPr id="7"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Tree>
    <p:extLst>
      <p:ext uri="{BB962C8B-B14F-4D97-AF65-F5344CB8AC3E}">
        <p14:creationId xmlns:p14="http://schemas.microsoft.com/office/powerpoint/2010/main" val="33440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F5891-60A9-4DA4-8C9F-E9D9ADCD64CE}"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3594FA-E141-4234-AE05-360401972BE7}" type="slidenum">
              <a:rPr lang="en-US" altLang="en-US" smtClean="0"/>
              <a:pPr/>
              <a:t>‹#›</a:t>
            </a:fld>
            <a:endParaRPr lang="en-US" altLang="en-US"/>
          </a:p>
        </p:txBody>
      </p:sp>
    </p:spTree>
    <p:extLst>
      <p:ext uri="{BB962C8B-B14F-4D97-AF65-F5344CB8AC3E}">
        <p14:creationId xmlns:p14="http://schemas.microsoft.com/office/powerpoint/2010/main" val="245689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2000"/>
            </a:lvl1pPr>
          </a:lstStyle>
          <a:p>
            <a:fld id="{323594FA-E141-4234-AE05-360401972BE7}" type="slidenum">
              <a:rPr lang="en-US" altLang="en-US" smtClean="0"/>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F5891-60A9-4DA4-8C9F-E9D9ADCD64CE}"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F5891-60A9-4DA4-8C9F-E9D9ADCD64CE}" type="datetimeFigureOut">
              <a:rPr lang="en-US" smtClean="0"/>
              <a:pPr/>
              <a:t>9/28/2022</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F5891-60A9-4DA4-8C9F-E9D9ADCD64CE}" type="datetimeFigureOut">
              <a:rPr lang="en-US" smtClean="0"/>
              <a:pPr/>
              <a:t>9/28/2022</a:t>
            </a:fld>
            <a:endParaRPr lang="en-US"/>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F5891-60A9-4DA4-8C9F-E9D9ADCD64CE}" type="datetimeFigureOut">
              <a:rPr lang="en-US" smtClean="0"/>
              <a:pPr/>
              <a:t>9/28/2022</a:t>
            </a:fld>
            <a:endParaRPr lang="en-US"/>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F5891-60A9-4DA4-8C9F-E9D9ADCD64CE}" type="datetimeFigureOut">
              <a:rPr lang="en-US" smtClean="0"/>
              <a:pPr/>
              <a:t>9/28/2022</a:t>
            </a:fld>
            <a:endParaRPr lang="en-US"/>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9/28/2022</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9/28/2022</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48B6-75C2-4B3C-A1E9-A765E362A827}" type="datetimeFigureOut">
              <a:rPr lang="en-US" smtClean="0"/>
              <a:t>9/28/2022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00BD0-49BF-48FC-8114-37C1D4F5AB3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2022</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263144946"/>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1">
            <a:extLst>
              <a:ext uri="{FF2B5EF4-FFF2-40B4-BE49-F238E27FC236}">
                <a16:creationId xmlns:a16="http://schemas.microsoft.com/office/drawing/2014/main" id="{B62D54F8-B725-4F3C-82EC-0E088CE5B939}"/>
              </a:ext>
            </a:extLst>
          </p:cNvPr>
          <p:cNvSpPr>
            <a:spLocks noGrp="1"/>
          </p:cNvSpPr>
          <p:nvPr>
            <p:ph type="title"/>
          </p:nvPr>
        </p:nvSpPr>
        <p:spPr/>
        <p:txBody>
          <a:bodyPr/>
          <a:lstStyle/>
          <a:p>
            <a:r>
              <a:rPr lang="en-US" altLang="en-US">
                <a:ea typeface="ＭＳ Ｐゴシック" panose="020B0600070205080204" pitchFamily="34" charset="-128"/>
              </a:rPr>
              <a:t>Ideal Memory</a:t>
            </a:r>
          </a:p>
        </p:txBody>
      </p:sp>
      <p:sp>
        <p:nvSpPr>
          <p:cNvPr id="171010" name="Content Placeholder 2">
            <a:extLst>
              <a:ext uri="{FF2B5EF4-FFF2-40B4-BE49-F238E27FC236}">
                <a16:creationId xmlns:a16="http://schemas.microsoft.com/office/drawing/2014/main" id="{6ED4C4A7-DBC3-40A1-B577-A8F9D15AE5C4}"/>
              </a:ext>
            </a:extLst>
          </p:cNvPr>
          <p:cNvSpPr>
            <a:spLocks noGrp="1"/>
          </p:cNvSpPr>
          <p:nvPr>
            <p:ph idx="1"/>
          </p:nvPr>
        </p:nvSpPr>
        <p:spPr>
          <a:xfrm>
            <a:off x="266700" y="1328283"/>
            <a:ext cx="8610600" cy="5194300"/>
          </a:xfrm>
        </p:spPr>
        <p:txBody>
          <a:bodyPr/>
          <a:lstStyle/>
          <a:p>
            <a:r>
              <a:rPr lang="en-US" altLang="en-US" dirty="0">
                <a:ea typeface="ＭＳ Ｐゴシック" panose="020B0600070205080204" pitchFamily="34" charset="-128"/>
              </a:rPr>
              <a:t>Zero access time (latency)</a:t>
            </a:r>
          </a:p>
          <a:p>
            <a:r>
              <a:rPr lang="en-US" altLang="en-US" dirty="0">
                <a:ea typeface="ＭＳ Ｐゴシック" panose="020B0600070205080204" pitchFamily="34" charset="-128"/>
              </a:rPr>
              <a:t>Infinite capacity</a:t>
            </a:r>
          </a:p>
          <a:p>
            <a:r>
              <a:rPr lang="en-US" altLang="en-US" dirty="0">
                <a:ea typeface="ＭＳ Ｐゴシック" panose="020B0600070205080204" pitchFamily="34" charset="-128"/>
              </a:rPr>
              <a:t>Zero cost</a:t>
            </a:r>
          </a:p>
          <a:p>
            <a:r>
              <a:rPr lang="en-US" altLang="en-US" dirty="0">
                <a:ea typeface="ＭＳ Ｐゴシック" panose="020B0600070205080204" pitchFamily="34" charset="-128"/>
              </a:rPr>
              <a:t>Infinite bandwidth (to support multiple accesses in parallel)</a:t>
            </a:r>
          </a:p>
          <a:p>
            <a:endParaRPr lang="en-US" altLang="en-US" dirty="0">
              <a:ea typeface="ＭＳ Ｐゴシック" panose="020B0600070205080204" pitchFamily="34" charset="-128"/>
            </a:endParaRPr>
          </a:p>
        </p:txBody>
      </p:sp>
      <p:sp>
        <p:nvSpPr>
          <p:cNvPr id="171011" name="Slide Number Placeholder 3">
            <a:extLst>
              <a:ext uri="{FF2B5EF4-FFF2-40B4-BE49-F238E27FC236}">
                <a16:creationId xmlns:a16="http://schemas.microsoft.com/office/drawing/2014/main" id="{968D9484-8E1B-4C5A-849D-9D6A5D50E81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F16275A-A035-4072-A416-031658C987B1}" type="slidenum">
              <a:rPr lang="en-US" altLang="en-US" sz="1600">
                <a:solidFill>
                  <a:srgbClr val="000000"/>
                </a:solidFill>
                <a:latin typeface="Garamond" panose="02020404030301010803" pitchFamily="18" charset="0"/>
              </a:rPr>
              <a:pPr eaLnBrk="1" hangingPunct="1">
                <a:spcBef>
                  <a:spcPct val="0"/>
                </a:spcBef>
                <a:buClrTx/>
                <a:buSzTx/>
                <a:buFontTx/>
                <a:buNone/>
              </a:pPr>
              <a:t>10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58106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a:extLst>
              <a:ext uri="{FF2B5EF4-FFF2-40B4-BE49-F238E27FC236}">
                <a16:creationId xmlns:a16="http://schemas.microsoft.com/office/drawing/2014/main" id="{4B82F5B6-5B48-45B3-9AB7-55107AFA87B9}"/>
              </a:ext>
            </a:extLst>
          </p:cNvPr>
          <p:cNvSpPr>
            <a:spLocks noGrp="1"/>
          </p:cNvSpPr>
          <p:nvPr>
            <p:ph type="title"/>
          </p:nvPr>
        </p:nvSpPr>
        <p:spPr/>
        <p:txBody>
          <a:bodyPr/>
          <a:lstStyle/>
          <a:p>
            <a:r>
              <a:rPr lang="en-US" altLang="en-US">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C1DE952F-C863-4658-AD0E-A0C3D0B41563}"/>
              </a:ext>
            </a:extLst>
          </p:cNvPr>
          <p:cNvSpPr>
            <a:spLocks noGrp="1"/>
          </p:cNvSpPr>
          <p:nvPr>
            <p:ph idx="1"/>
          </p:nvPr>
        </p:nvSpPr>
        <p:spPr>
          <a:xfrm>
            <a:off x="266700" y="1417638"/>
            <a:ext cx="8610600" cy="5194300"/>
          </a:xfrm>
        </p:spPr>
        <p:txBody>
          <a:bodyPr>
            <a:normAutofit/>
          </a:bodyPr>
          <a:lstStyle/>
          <a:p>
            <a:r>
              <a:rPr lang="en-US" altLang="en-US" dirty="0">
                <a:ea typeface="ＭＳ Ｐゴシック" panose="020B0600070205080204" pitchFamily="34" charset="-128"/>
              </a:rPr>
              <a:t>Ideal memory’s requirements oppose each other</a:t>
            </a:r>
          </a:p>
          <a:p>
            <a:r>
              <a:rPr lang="en-US" altLang="en-US" dirty="0">
                <a:ea typeface="ＭＳ Ｐゴシック" panose="020B0600070205080204" pitchFamily="34" charset="-128"/>
              </a:rPr>
              <a:t>Bigger is slower</a:t>
            </a:r>
          </a:p>
          <a:p>
            <a:pPr lvl="1"/>
            <a:r>
              <a:rPr lang="en-US" altLang="en-US" dirty="0">
                <a:ea typeface="ＭＳ Ｐゴシック" panose="020B0600070205080204" pitchFamily="34" charset="-128"/>
              </a:rPr>
              <a:t>Bigger </a:t>
            </a:r>
            <a:r>
              <a:rPr lang="en-US" altLang="en-US" dirty="0">
                <a:ea typeface="ＭＳ Ｐゴシック" panose="020B0600070205080204" pitchFamily="34" charset="-128"/>
                <a:sym typeface="Wingdings" panose="05000000000000000000" pitchFamily="2" charset="2"/>
              </a:rPr>
              <a:t> Takes longer to determine the location</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Faster is more expensive</a:t>
            </a:r>
          </a:p>
          <a:p>
            <a:pPr lvl="1"/>
            <a:r>
              <a:rPr lang="en-US" altLang="en-US" dirty="0">
                <a:ea typeface="ＭＳ Ｐゴシック" panose="020B0600070205080204" pitchFamily="34" charset="-128"/>
              </a:rPr>
              <a:t>Memory technology: SRAM vs. DRAM vs. Disk vs. Tape</a:t>
            </a:r>
          </a:p>
          <a:p>
            <a:r>
              <a:rPr lang="en-US" altLang="en-US" dirty="0">
                <a:ea typeface="ＭＳ Ｐゴシック" panose="020B0600070205080204" pitchFamily="34" charset="-128"/>
              </a:rPr>
              <a:t>Higher bandwidth is more expensive</a:t>
            </a:r>
          </a:p>
          <a:p>
            <a:pPr lvl="1"/>
            <a:r>
              <a:rPr lang="en-US" altLang="en-US" dirty="0">
                <a:ea typeface="ＭＳ Ｐゴシック" panose="020B0600070205080204" pitchFamily="34" charset="-128"/>
              </a:rPr>
              <a:t>Need more banks, more ports, higher frequency, or faster technology</a:t>
            </a:r>
          </a:p>
        </p:txBody>
      </p:sp>
      <p:sp>
        <p:nvSpPr>
          <p:cNvPr id="172035" name="Slide Number Placeholder 3">
            <a:extLst>
              <a:ext uri="{FF2B5EF4-FFF2-40B4-BE49-F238E27FC236}">
                <a16:creationId xmlns:a16="http://schemas.microsoft.com/office/drawing/2014/main" id="{B8B772F8-ADDA-44FA-BB90-36816E0173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CF6009C-7BD0-48F5-99EB-791382D20C52}" type="slidenum">
              <a:rPr lang="en-US" altLang="en-US" sz="1600">
                <a:solidFill>
                  <a:srgbClr val="000000"/>
                </a:solidFill>
                <a:latin typeface="Garamond" panose="02020404030301010803" pitchFamily="18" charset="0"/>
              </a:rPr>
              <a:pPr eaLnBrk="1" hangingPunct="1">
                <a:spcBef>
                  <a:spcPct val="0"/>
                </a:spcBef>
                <a:buClrTx/>
                <a:buSzTx/>
                <a:buFontTx/>
                <a:buNone/>
              </a:pPr>
              <a:t>11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22211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a:extLst>
              <a:ext uri="{FF2B5EF4-FFF2-40B4-BE49-F238E27FC236}">
                <a16:creationId xmlns:a16="http://schemas.microsoft.com/office/drawing/2014/main" id="{7F316B5C-5F84-430A-9D45-05C50B896211}"/>
              </a:ext>
            </a:extLst>
          </p:cNvPr>
          <p:cNvSpPr>
            <a:spLocks noGrp="1"/>
          </p:cNvSpPr>
          <p:nvPr>
            <p:ph type="title"/>
          </p:nvPr>
        </p:nvSpPr>
        <p:spPr/>
        <p:txBody>
          <a:bodyPr/>
          <a:lstStyle/>
          <a:p>
            <a:r>
              <a:rPr lang="en-US" altLang="en-US">
                <a:ea typeface="ＭＳ Ｐゴシック" panose="020B0600070205080204" pitchFamily="34" charset="-128"/>
              </a:rPr>
              <a:t>Memory Technology: DRAM</a:t>
            </a:r>
          </a:p>
        </p:txBody>
      </p:sp>
      <p:sp>
        <p:nvSpPr>
          <p:cNvPr id="3" name="Content Placeholder 2">
            <a:extLst>
              <a:ext uri="{FF2B5EF4-FFF2-40B4-BE49-F238E27FC236}">
                <a16:creationId xmlns:a16="http://schemas.microsoft.com/office/drawing/2014/main" id="{EF85130F-1140-437A-A128-A4A52AE0BDBB}"/>
              </a:ext>
            </a:extLst>
          </p:cNvPr>
          <p:cNvSpPr>
            <a:spLocks noGrp="1"/>
          </p:cNvSpPr>
          <p:nvPr>
            <p:ph idx="1"/>
          </p:nvPr>
        </p:nvSpPr>
        <p:spPr>
          <a:xfrm>
            <a:off x="72571" y="1344612"/>
            <a:ext cx="8610600" cy="5194300"/>
          </a:xfrm>
        </p:spPr>
        <p:txBody>
          <a:bodyPr>
            <a:normAutofit lnSpcReduction="10000"/>
          </a:bodyPr>
          <a:lstStyle/>
          <a:p>
            <a:r>
              <a:rPr lang="en-US" altLang="en-US" dirty="0">
                <a:ea typeface="ＭＳ Ｐゴシック" panose="020B0600070205080204" pitchFamily="34" charset="-128"/>
              </a:rPr>
              <a:t>Dynamic random access memory</a:t>
            </a:r>
          </a:p>
          <a:p>
            <a:r>
              <a:rPr lang="en-US" altLang="en-US" dirty="0">
                <a:ea typeface="ＭＳ Ｐゴシック" panose="020B0600070205080204" pitchFamily="34" charset="-128"/>
              </a:rPr>
              <a:t>Capacitor charge state indicates stored value</a:t>
            </a:r>
          </a:p>
          <a:p>
            <a:pPr lvl="1"/>
            <a:r>
              <a:rPr lang="en-US" altLang="en-US" dirty="0">
                <a:ea typeface="ＭＳ Ｐゴシック" panose="020B0600070205080204" pitchFamily="34" charset="-128"/>
              </a:rPr>
              <a:t>Whether the capacitor is charged or discharged indicates storage of 1 or 0</a:t>
            </a:r>
          </a:p>
          <a:p>
            <a:pPr lvl="1"/>
            <a:r>
              <a:rPr lang="en-US" altLang="en-US" dirty="0">
                <a:ea typeface="ＭＳ Ｐゴシック" panose="020B0600070205080204" pitchFamily="34" charset="-128"/>
              </a:rPr>
              <a:t>1 capacitor</a:t>
            </a:r>
          </a:p>
          <a:p>
            <a:pPr lvl="1"/>
            <a:r>
              <a:rPr lang="en-US" altLang="en-US" dirty="0">
                <a:ea typeface="ＭＳ Ｐゴシック" panose="020B0600070205080204" pitchFamily="34" charset="-128"/>
              </a:rPr>
              <a:t>1 access transistor</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Capacitor leaks through the RC path</a:t>
            </a:r>
          </a:p>
          <a:p>
            <a:pPr lvl="1"/>
            <a:r>
              <a:rPr lang="en-US" altLang="en-US" dirty="0">
                <a:ea typeface="ＭＳ Ｐゴシック" panose="020B0600070205080204" pitchFamily="34" charset="-128"/>
              </a:rPr>
              <a:t>DRAM cell loses charge over time</a:t>
            </a:r>
          </a:p>
          <a:p>
            <a:pPr lvl="1"/>
            <a:r>
              <a:rPr lang="en-US" altLang="en-US" dirty="0">
                <a:ea typeface="ＭＳ Ｐゴシック" panose="020B0600070205080204" pitchFamily="34" charset="-128"/>
              </a:rPr>
              <a:t>DRAM cell needs to be refreshed</a:t>
            </a:r>
          </a:p>
        </p:txBody>
      </p:sp>
      <p:sp>
        <p:nvSpPr>
          <p:cNvPr id="173059" name="Slide Number Placeholder 3">
            <a:extLst>
              <a:ext uri="{FF2B5EF4-FFF2-40B4-BE49-F238E27FC236}">
                <a16:creationId xmlns:a16="http://schemas.microsoft.com/office/drawing/2014/main" id="{648743DA-57F6-4466-A004-87F1E81BDF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53AFEC8-FF8C-49EB-ADCC-451CC6762AFF}" type="slidenum">
              <a:rPr lang="en-US" altLang="en-US" sz="1600">
                <a:solidFill>
                  <a:srgbClr val="000000"/>
                </a:solidFill>
                <a:latin typeface="Garamond" panose="02020404030301010803" pitchFamily="18" charset="0"/>
              </a:rPr>
              <a:pPr eaLnBrk="1" hangingPunct="1">
                <a:spcBef>
                  <a:spcPct val="0"/>
                </a:spcBef>
                <a:buClrTx/>
                <a:buSzTx/>
                <a:buFontTx/>
                <a:buNone/>
              </a:pPr>
              <a:t>12</a:t>
            </a:fld>
            <a:endParaRPr lang="en-US" altLang="en-US" sz="1600">
              <a:solidFill>
                <a:srgbClr val="000000"/>
              </a:solidFill>
              <a:latin typeface="Garamond" panose="02020404030301010803" pitchFamily="18" charset="0"/>
            </a:endParaRPr>
          </a:p>
        </p:txBody>
      </p:sp>
      <p:grpSp>
        <p:nvGrpSpPr>
          <p:cNvPr id="18" name="Group 17">
            <a:extLst>
              <a:ext uri="{FF2B5EF4-FFF2-40B4-BE49-F238E27FC236}">
                <a16:creationId xmlns:a16="http://schemas.microsoft.com/office/drawing/2014/main" id="{1963CE35-FB39-4413-BEBD-8260B31A8EDD}"/>
              </a:ext>
            </a:extLst>
          </p:cNvPr>
          <p:cNvGrpSpPr>
            <a:grpSpLocks/>
          </p:cNvGrpSpPr>
          <p:nvPr/>
        </p:nvGrpSpPr>
        <p:grpSpPr bwMode="auto">
          <a:xfrm>
            <a:off x="6280150" y="3581400"/>
            <a:ext cx="2635250" cy="2133600"/>
            <a:chOff x="466725" y="3276600"/>
            <a:chExt cx="2635250" cy="2133600"/>
          </a:xfrm>
        </p:grpSpPr>
        <p:sp>
          <p:nvSpPr>
            <p:cNvPr id="173066" name="Freeform 4">
              <a:extLst>
                <a:ext uri="{FF2B5EF4-FFF2-40B4-BE49-F238E27FC236}">
                  <a16:creationId xmlns:a16="http://schemas.microsoft.com/office/drawing/2014/main" id="{0A4D9C53-2264-4E13-B152-BE1C7AF2607B}"/>
                </a:ext>
              </a:extLst>
            </p:cNvPr>
            <p:cNvSpPr>
              <a:spLocks/>
            </p:cNvSpPr>
            <p:nvPr/>
          </p:nvSpPr>
          <p:spPr bwMode="auto">
            <a:xfrm>
              <a:off x="1152525" y="44196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3067" name="Line 5">
              <a:extLst>
                <a:ext uri="{FF2B5EF4-FFF2-40B4-BE49-F238E27FC236}">
                  <a16:creationId xmlns:a16="http://schemas.microsoft.com/office/drawing/2014/main" id="{1A1F603A-47FC-4A34-BA4A-D47931B702BE}"/>
                </a:ext>
              </a:extLst>
            </p:cNvPr>
            <p:cNvSpPr>
              <a:spLocks noChangeShapeType="1"/>
            </p:cNvSpPr>
            <p:nvPr/>
          </p:nvSpPr>
          <p:spPr bwMode="auto">
            <a:xfrm>
              <a:off x="1381125" y="4343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8" name="Oval 6">
              <a:extLst>
                <a:ext uri="{FF2B5EF4-FFF2-40B4-BE49-F238E27FC236}">
                  <a16:creationId xmlns:a16="http://schemas.microsoft.com/office/drawing/2014/main" id="{26653B1C-1D99-4DC1-8711-AF7AED72BF14}"/>
                </a:ext>
              </a:extLst>
            </p:cNvPr>
            <p:cNvSpPr>
              <a:spLocks noChangeArrowheads="1"/>
            </p:cNvSpPr>
            <p:nvPr/>
          </p:nvSpPr>
          <p:spPr bwMode="auto">
            <a:xfrm flipH="1">
              <a:off x="1457325" y="41910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3069" name="Line 7">
              <a:extLst>
                <a:ext uri="{FF2B5EF4-FFF2-40B4-BE49-F238E27FC236}">
                  <a16:creationId xmlns:a16="http://schemas.microsoft.com/office/drawing/2014/main" id="{BCFFDBA5-956B-4472-8B64-D053F70B90C0}"/>
                </a:ext>
              </a:extLst>
            </p:cNvPr>
            <p:cNvSpPr>
              <a:spLocks noChangeShapeType="1"/>
            </p:cNvSpPr>
            <p:nvPr/>
          </p:nvSpPr>
          <p:spPr bwMode="auto">
            <a:xfrm>
              <a:off x="1152525" y="32766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0" name="Line 8">
              <a:extLst>
                <a:ext uri="{FF2B5EF4-FFF2-40B4-BE49-F238E27FC236}">
                  <a16:creationId xmlns:a16="http://schemas.microsoft.com/office/drawing/2014/main" id="{06FCD51C-210F-4669-AFAD-CA6D04DF5E34}"/>
                </a:ext>
              </a:extLst>
            </p:cNvPr>
            <p:cNvSpPr>
              <a:spLocks noChangeShapeType="1"/>
            </p:cNvSpPr>
            <p:nvPr/>
          </p:nvSpPr>
          <p:spPr bwMode="auto">
            <a:xfrm>
              <a:off x="466725" y="38100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1" name="Line 9">
              <a:extLst>
                <a:ext uri="{FF2B5EF4-FFF2-40B4-BE49-F238E27FC236}">
                  <a16:creationId xmlns:a16="http://schemas.microsoft.com/office/drawing/2014/main" id="{A0408D9E-8418-4E14-94FF-38EC232CA480}"/>
                </a:ext>
              </a:extLst>
            </p:cNvPr>
            <p:cNvSpPr>
              <a:spLocks noChangeShapeType="1"/>
            </p:cNvSpPr>
            <p:nvPr/>
          </p:nvSpPr>
          <p:spPr bwMode="auto">
            <a:xfrm>
              <a:off x="1533525" y="38100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2" name="Text Box 10">
              <a:extLst>
                <a:ext uri="{FF2B5EF4-FFF2-40B4-BE49-F238E27FC236}">
                  <a16:creationId xmlns:a16="http://schemas.microsoft.com/office/drawing/2014/main" id="{6A0B3110-92F5-417C-B92C-82BC312074D5}"/>
                </a:ext>
              </a:extLst>
            </p:cNvPr>
            <p:cNvSpPr txBox="1">
              <a:spLocks noChangeArrowheads="1"/>
            </p:cNvSpPr>
            <p:nvPr/>
          </p:nvSpPr>
          <p:spPr bwMode="auto">
            <a:xfrm>
              <a:off x="1800225" y="34877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3073" name="Text Box 11">
              <a:extLst>
                <a:ext uri="{FF2B5EF4-FFF2-40B4-BE49-F238E27FC236}">
                  <a16:creationId xmlns:a16="http://schemas.microsoft.com/office/drawing/2014/main" id="{66E1199B-8DB2-438D-92C3-0DD0B77C6DD9}"/>
                </a:ext>
              </a:extLst>
            </p:cNvPr>
            <p:cNvSpPr txBox="1">
              <a:spLocks noChangeArrowheads="1"/>
            </p:cNvSpPr>
            <p:nvPr/>
          </p:nvSpPr>
          <p:spPr bwMode="auto">
            <a:xfrm rot="-5400000">
              <a:off x="525463" y="44735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sp>
        <p:nvSpPr>
          <p:cNvPr id="173061" name="Line 30">
            <a:extLst>
              <a:ext uri="{FF2B5EF4-FFF2-40B4-BE49-F238E27FC236}">
                <a16:creationId xmlns:a16="http://schemas.microsoft.com/office/drawing/2014/main" id="{A5F41B76-D185-4ED0-8B6B-0B3E373A80C1}"/>
              </a:ext>
            </a:extLst>
          </p:cNvPr>
          <p:cNvSpPr>
            <a:spLocks noChangeShapeType="1"/>
          </p:cNvSpPr>
          <p:nvPr/>
        </p:nvSpPr>
        <p:spPr bwMode="auto">
          <a:xfrm>
            <a:off x="7794625" y="49530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2" name="Line 31">
            <a:extLst>
              <a:ext uri="{FF2B5EF4-FFF2-40B4-BE49-F238E27FC236}">
                <a16:creationId xmlns:a16="http://schemas.microsoft.com/office/drawing/2014/main" id="{49BBFA8F-1CE9-4618-BEFA-9249CF5EAB82}"/>
              </a:ext>
            </a:extLst>
          </p:cNvPr>
          <p:cNvSpPr>
            <a:spLocks noChangeShapeType="1"/>
          </p:cNvSpPr>
          <p:nvPr/>
        </p:nvSpPr>
        <p:spPr bwMode="auto">
          <a:xfrm>
            <a:off x="7642225" y="5105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3" name="Line 32">
            <a:extLst>
              <a:ext uri="{FF2B5EF4-FFF2-40B4-BE49-F238E27FC236}">
                <a16:creationId xmlns:a16="http://schemas.microsoft.com/office/drawing/2014/main" id="{0B681B81-474D-439B-BBFB-208B826CE776}"/>
              </a:ext>
            </a:extLst>
          </p:cNvPr>
          <p:cNvSpPr>
            <a:spLocks noChangeShapeType="1"/>
          </p:cNvSpPr>
          <p:nvPr/>
        </p:nvSpPr>
        <p:spPr bwMode="auto">
          <a:xfrm>
            <a:off x="7642225" y="5181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4" name="Line 35">
            <a:extLst>
              <a:ext uri="{FF2B5EF4-FFF2-40B4-BE49-F238E27FC236}">
                <a16:creationId xmlns:a16="http://schemas.microsoft.com/office/drawing/2014/main" id="{40ED8915-C083-42AB-B5A1-C4DE5C6B3643}"/>
              </a:ext>
            </a:extLst>
          </p:cNvPr>
          <p:cNvSpPr>
            <a:spLocks noChangeShapeType="1"/>
          </p:cNvSpPr>
          <p:nvPr/>
        </p:nvSpPr>
        <p:spPr bwMode="auto">
          <a:xfrm>
            <a:off x="7794625" y="51816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5" name="AutoShape 36">
            <a:extLst>
              <a:ext uri="{FF2B5EF4-FFF2-40B4-BE49-F238E27FC236}">
                <a16:creationId xmlns:a16="http://schemas.microsoft.com/office/drawing/2014/main" id="{096A8356-CA2E-43A0-9BEA-8321007541D0}"/>
              </a:ext>
            </a:extLst>
          </p:cNvPr>
          <p:cNvSpPr>
            <a:spLocks noChangeArrowheads="1"/>
          </p:cNvSpPr>
          <p:nvPr/>
        </p:nvSpPr>
        <p:spPr bwMode="auto">
          <a:xfrm flipV="1">
            <a:off x="7642225" y="54102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89138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95DF4-EF98-43CB-9578-25D4D94A5131}"/>
              </a:ext>
            </a:extLst>
          </p:cNvPr>
          <p:cNvSpPr>
            <a:spLocks noGrp="1"/>
          </p:cNvSpPr>
          <p:nvPr>
            <p:ph idx="1"/>
          </p:nvPr>
        </p:nvSpPr>
        <p:spPr>
          <a:xfrm>
            <a:off x="228600" y="996950"/>
            <a:ext cx="8610600" cy="5194300"/>
          </a:xfrm>
        </p:spPr>
        <p:txBody>
          <a:bodyPr/>
          <a:lstStyle/>
          <a:p>
            <a:r>
              <a:rPr lang="en-US" altLang="en-US" sz="2800" dirty="0">
                <a:ea typeface="ＭＳ Ｐゴシック" panose="020B0600070205080204" pitchFamily="34" charset="-128"/>
              </a:rPr>
              <a:t>Static random access memory</a:t>
            </a:r>
          </a:p>
          <a:p>
            <a:r>
              <a:rPr lang="en-US" altLang="en-US" sz="2800" dirty="0">
                <a:ea typeface="ＭＳ Ｐゴシック" panose="020B0600070205080204" pitchFamily="34" charset="-128"/>
              </a:rPr>
              <a:t>Two cross coupled inverters store a single bit</a:t>
            </a:r>
          </a:p>
          <a:p>
            <a:pPr lvl="1"/>
            <a:r>
              <a:rPr lang="en-US" altLang="en-US" sz="2400" dirty="0">
                <a:ea typeface="ＭＳ Ｐゴシック" panose="020B0600070205080204" pitchFamily="34" charset="-128"/>
              </a:rPr>
              <a:t>Feedback path enables the stored value to persist in the “cell”</a:t>
            </a:r>
          </a:p>
          <a:p>
            <a:pPr lvl="1"/>
            <a:r>
              <a:rPr lang="en-US" altLang="en-US" sz="2400" dirty="0">
                <a:ea typeface="ＭＳ Ｐゴシック" panose="020B0600070205080204" pitchFamily="34" charset="-128"/>
              </a:rPr>
              <a:t>4 transistors for storage</a:t>
            </a:r>
          </a:p>
          <a:p>
            <a:pPr lvl="1"/>
            <a:r>
              <a:rPr lang="en-US" altLang="en-US" sz="2400" dirty="0">
                <a:ea typeface="ＭＳ Ｐゴシック" panose="020B0600070205080204" pitchFamily="34" charset="-128"/>
              </a:rPr>
              <a:t>2 transistors for access</a:t>
            </a:r>
          </a:p>
          <a:p>
            <a:endParaRPr lang="en-US" altLang="en-US" dirty="0">
              <a:ea typeface="ＭＳ Ｐゴシック" panose="020B0600070205080204" pitchFamily="34" charset="-128"/>
            </a:endParaRPr>
          </a:p>
        </p:txBody>
      </p:sp>
      <p:sp>
        <p:nvSpPr>
          <p:cNvPr id="174082" name="Title 1">
            <a:extLst>
              <a:ext uri="{FF2B5EF4-FFF2-40B4-BE49-F238E27FC236}">
                <a16:creationId xmlns:a16="http://schemas.microsoft.com/office/drawing/2014/main" id="{2670F78E-1E2C-4C04-B80E-2A7B83CEC320}"/>
              </a:ext>
            </a:extLst>
          </p:cNvPr>
          <p:cNvSpPr>
            <a:spLocks noGrp="1"/>
          </p:cNvSpPr>
          <p:nvPr>
            <p:ph type="title"/>
          </p:nvPr>
        </p:nvSpPr>
        <p:spPr>
          <a:xfrm>
            <a:off x="457200" y="48986"/>
            <a:ext cx="8229600" cy="1143000"/>
          </a:xfrm>
        </p:spPr>
        <p:txBody>
          <a:bodyPr/>
          <a:lstStyle/>
          <a:p>
            <a:r>
              <a:rPr lang="en-US" altLang="en-US" dirty="0">
                <a:ea typeface="ＭＳ Ｐゴシック" panose="020B0600070205080204" pitchFamily="34" charset="-128"/>
              </a:rPr>
              <a:t>Memory Technology: SRAM</a:t>
            </a:r>
          </a:p>
        </p:txBody>
      </p:sp>
      <p:sp>
        <p:nvSpPr>
          <p:cNvPr id="174083" name="Slide Number Placeholder 3">
            <a:extLst>
              <a:ext uri="{FF2B5EF4-FFF2-40B4-BE49-F238E27FC236}">
                <a16:creationId xmlns:a16="http://schemas.microsoft.com/office/drawing/2014/main" id="{4892EF2F-F683-4186-9615-03F964B708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083D7D6-6347-43F9-B901-258BBDFF6398}" type="slidenum">
              <a:rPr lang="en-US" altLang="en-US" sz="1600">
                <a:solidFill>
                  <a:srgbClr val="000000"/>
                </a:solidFill>
                <a:latin typeface="Garamond" panose="02020404030301010803" pitchFamily="18" charset="0"/>
              </a:rPr>
              <a:pPr eaLnBrk="1" hangingPunct="1">
                <a:spcBef>
                  <a:spcPct val="0"/>
                </a:spcBef>
                <a:buClrTx/>
                <a:buSzTx/>
                <a:buFontTx/>
                <a:buNone/>
              </a:pPr>
              <a:t>13</a:t>
            </a:fld>
            <a:endParaRPr lang="en-US" altLang="en-US" sz="1600">
              <a:solidFill>
                <a:srgbClr val="000000"/>
              </a:solidFill>
              <a:latin typeface="Garamond" panose="02020404030301010803" pitchFamily="18" charset="0"/>
            </a:endParaRPr>
          </a:p>
        </p:txBody>
      </p:sp>
      <p:grpSp>
        <p:nvGrpSpPr>
          <p:cNvPr id="174084" name="Group 22">
            <a:extLst>
              <a:ext uri="{FF2B5EF4-FFF2-40B4-BE49-F238E27FC236}">
                <a16:creationId xmlns:a16="http://schemas.microsoft.com/office/drawing/2014/main" id="{E3434E9A-6652-4E06-BA4C-5D296D0389C5}"/>
              </a:ext>
            </a:extLst>
          </p:cNvPr>
          <p:cNvGrpSpPr>
            <a:grpSpLocks/>
          </p:cNvGrpSpPr>
          <p:nvPr/>
        </p:nvGrpSpPr>
        <p:grpSpPr bwMode="auto">
          <a:xfrm>
            <a:off x="2590800" y="4675188"/>
            <a:ext cx="1143000" cy="990600"/>
            <a:chOff x="3600" y="960"/>
            <a:chExt cx="864" cy="816"/>
          </a:xfrm>
        </p:grpSpPr>
        <p:grpSp>
          <p:nvGrpSpPr>
            <p:cNvPr id="174101" name="Group 23">
              <a:extLst>
                <a:ext uri="{FF2B5EF4-FFF2-40B4-BE49-F238E27FC236}">
                  <a16:creationId xmlns:a16="http://schemas.microsoft.com/office/drawing/2014/main" id="{A813968E-8143-4410-9518-D574123AA973}"/>
                </a:ext>
              </a:extLst>
            </p:cNvPr>
            <p:cNvGrpSpPr>
              <a:grpSpLocks/>
            </p:cNvGrpSpPr>
            <p:nvPr/>
          </p:nvGrpSpPr>
          <p:grpSpPr bwMode="auto">
            <a:xfrm>
              <a:off x="3840" y="960"/>
              <a:ext cx="384" cy="384"/>
              <a:chOff x="3600" y="960"/>
              <a:chExt cx="384" cy="384"/>
            </a:xfrm>
          </p:grpSpPr>
          <p:sp>
            <p:nvSpPr>
              <p:cNvPr id="174106" name="AutoShape 24">
                <a:extLst>
                  <a:ext uri="{FF2B5EF4-FFF2-40B4-BE49-F238E27FC236}">
                    <a16:creationId xmlns:a16="http://schemas.microsoft.com/office/drawing/2014/main" id="{0F9C59E8-57E6-40E4-ABED-6B16F291921C}"/>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7" name="Oval 25">
                <a:extLst>
                  <a:ext uri="{FF2B5EF4-FFF2-40B4-BE49-F238E27FC236}">
                    <a16:creationId xmlns:a16="http://schemas.microsoft.com/office/drawing/2014/main" id="{415D5BEB-9570-4DD1-BCDB-29731C2BB31B}"/>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4102" name="AutoShape 26">
              <a:extLst>
                <a:ext uri="{FF2B5EF4-FFF2-40B4-BE49-F238E27FC236}">
                  <a16:creationId xmlns:a16="http://schemas.microsoft.com/office/drawing/2014/main" id="{14017685-8562-474C-A4A8-66DCF80A5E78}"/>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3" name="Oval 27">
              <a:extLst>
                <a:ext uri="{FF2B5EF4-FFF2-40B4-BE49-F238E27FC236}">
                  <a16:creationId xmlns:a16="http://schemas.microsoft.com/office/drawing/2014/main" id="{ACDEFFE8-AA03-4C17-AAC6-BE0026B98BD4}"/>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4" name="Freeform 28">
              <a:extLst>
                <a:ext uri="{FF2B5EF4-FFF2-40B4-BE49-F238E27FC236}">
                  <a16:creationId xmlns:a16="http://schemas.microsoft.com/office/drawing/2014/main" id="{62574F0E-0507-428D-9512-D42C258A08BE}"/>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105" name="Freeform 29">
              <a:extLst>
                <a:ext uri="{FF2B5EF4-FFF2-40B4-BE49-F238E27FC236}">
                  <a16:creationId xmlns:a16="http://schemas.microsoft.com/office/drawing/2014/main" id="{4BE74BF9-131E-4DE5-B2CC-12B6626A09BE}"/>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8" name="Group 27">
            <a:extLst>
              <a:ext uri="{FF2B5EF4-FFF2-40B4-BE49-F238E27FC236}">
                <a16:creationId xmlns:a16="http://schemas.microsoft.com/office/drawing/2014/main" id="{E9758F33-868A-4A3D-8F73-BF8C8BD245F8}"/>
              </a:ext>
            </a:extLst>
          </p:cNvPr>
          <p:cNvGrpSpPr>
            <a:grpSpLocks/>
          </p:cNvGrpSpPr>
          <p:nvPr/>
        </p:nvGrpSpPr>
        <p:grpSpPr bwMode="auto">
          <a:xfrm>
            <a:off x="1066800" y="3810000"/>
            <a:ext cx="4267200" cy="2133600"/>
            <a:chOff x="-2438400" y="2971800"/>
            <a:chExt cx="4267200" cy="2133600"/>
          </a:xfrm>
        </p:grpSpPr>
        <p:sp>
          <p:nvSpPr>
            <p:cNvPr id="174086" name="Line 37">
              <a:extLst>
                <a:ext uri="{FF2B5EF4-FFF2-40B4-BE49-F238E27FC236}">
                  <a16:creationId xmlns:a16="http://schemas.microsoft.com/office/drawing/2014/main" id="{E78A06A2-602E-4793-BAE7-7F35CADFBD71}"/>
                </a:ext>
              </a:extLst>
            </p:cNvPr>
            <p:cNvSpPr>
              <a:spLocks noChangeShapeType="1"/>
            </p:cNvSpPr>
            <p:nvPr/>
          </p:nvSpPr>
          <p:spPr bwMode="auto">
            <a:xfrm>
              <a:off x="-2438400" y="3505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nvGrpSpPr>
            <p:cNvPr id="174087" name="Group 26">
              <a:extLst>
                <a:ext uri="{FF2B5EF4-FFF2-40B4-BE49-F238E27FC236}">
                  <a16:creationId xmlns:a16="http://schemas.microsoft.com/office/drawing/2014/main" id="{9F6D5E12-FF87-4DDE-8925-478F8568AA7A}"/>
                </a:ext>
              </a:extLst>
            </p:cNvPr>
            <p:cNvGrpSpPr>
              <a:grpSpLocks/>
            </p:cNvGrpSpPr>
            <p:nvPr/>
          </p:nvGrpSpPr>
          <p:grpSpPr bwMode="auto">
            <a:xfrm>
              <a:off x="-2092325" y="2971800"/>
              <a:ext cx="3498850" cy="2133600"/>
              <a:chOff x="-2092325" y="2971800"/>
              <a:chExt cx="3498850" cy="2133600"/>
            </a:xfrm>
          </p:grpSpPr>
          <p:sp>
            <p:nvSpPr>
              <p:cNvPr id="174088" name="Freeform 30">
                <a:extLst>
                  <a:ext uri="{FF2B5EF4-FFF2-40B4-BE49-F238E27FC236}">
                    <a16:creationId xmlns:a16="http://schemas.microsoft.com/office/drawing/2014/main" id="{C9C220D4-32EF-493C-80F4-C734065934D2}"/>
                  </a:ext>
                </a:extLst>
              </p:cNvPr>
              <p:cNvSpPr>
                <a:spLocks/>
              </p:cNvSpPr>
              <p:nvPr/>
            </p:nvSpPr>
            <p:spPr bwMode="auto">
              <a:xfrm>
                <a:off x="-1752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89" name="Freeform 31">
                <a:extLst>
                  <a:ext uri="{FF2B5EF4-FFF2-40B4-BE49-F238E27FC236}">
                    <a16:creationId xmlns:a16="http://schemas.microsoft.com/office/drawing/2014/main" id="{78E2DC64-DB53-4F27-8A88-729D8F408B75}"/>
                  </a:ext>
                </a:extLst>
              </p:cNvPr>
              <p:cNvSpPr>
                <a:spLocks/>
              </p:cNvSpPr>
              <p:nvPr/>
            </p:nvSpPr>
            <p:spPr bwMode="auto">
              <a:xfrm flipH="1">
                <a:off x="228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90" name="Line 32">
                <a:extLst>
                  <a:ext uri="{FF2B5EF4-FFF2-40B4-BE49-F238E27FC236}">
                    <a16:creationId xmlns:a16="http://schemas.microsoft.com/office/drawing/2014/main" id="{DF73F582-C460-43EE-B1D0-A4ABF3E338E1}"/>
                  </a:ext>
                </a:extLst>
              </p:cNvPr>
              <p:cNvSpPr>
                <a:spLocks noChangeShapeType="1"/>
              </p:cNvSpPr>
              <p:nvPr/>
            </p:nvSpPr>
            <p:spPr bwMode="auto">
              <a:xfrm>
                <a:off x="-15240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1" name="Oval 33">
                <a:extLst>
                  <a:ext uri="{FF2B5EF4-FFF2-40B4-BE49-F238E27FC236}">
                    <a16:creationId xmlns:a16="http://schemas.microsoft.com/office/drawing/2014/main" id="{603176A9-7991-4F98-92CF-F19245293D63}"/>
                  </a:ext>
                </a:extLst>
              </p:cNvPr>
              <p:cNvSpPr>
                <a:spLocks noChangeArrowheads="1"/>
              </p:cNvSpPr>
              <p:nvPr/>
            </p:nvSpPr>
            <p:spPr bwMode="auto">
              <a:xfrm flipH="1">
                <a:off x="-14478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2" name="Oval 34">
                <a:extLst>
                  <a:ext uri="{FF2B5EF4-FFF2-40B4-BE49-F238E27FC236}">
                    <a16:creationId xmlns:a16="http://schemas.microsoft.com/office/drawing/2014/main" id="{72E431CD-1090-4A7D-B662-3653D1B6458F}"/>
                  </a:ext>
                </a:extLst>
              </p:cNvPr>
              <p:cNvSpPr>
                <a:spLocks noChangeArrowheads="1"/>
              </p:cNvSpPr>
              <p:nvPr/>
            </p:nvSpPr>
            <p:spPr bwMode="auto">
              <a:xfrm flipH="1">
                <a:off x="6096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3" name="Line 35">
                <a:extLst>
                  <a:ext uri="{FF2B5EF4-FFF2-40B4-BE49-F238E27FC236}">
                    <a16:creationId xmlns:a16="http://schemas.microsoft.com/office/drawing/2014/main" id="{70493BBD-6CC1-4A30-B0C8-1ADF1645A1D1}"/>
                  </a:ext>
                </a:extLst>
              </p:cNvPr>
              <p:cNvSpPr>
                <a:spLocks noChangeShapeType="1"/>
              </p:cNvSpPr>
              <p:nvPr/>
            </p:nvSpPr>
            <p:spPr bwMode="auto">
              <a:xfrm>
                <a:off x="-17526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4" name="Line 36">
                <a:extLst>
                  <a:ext uri="{FF2B5EF4-FFF2-40B4-BE49-F238E27FC236}">
                    <a16:creationId xmlns:a16="http://schemas.microsoft.com/office/drawing/2014/main" id="{D3F59717-8CAA-4368-AF28-8659E15EA5E6}"/>
                  </a:ext>
                </a:extLst>
              </p:cNvPr>
              <p:cNvSpPr>
                <a:spLocks noChangeShapeType="1"/>
              </p:cNvSpPr>
              <p:nvPr/>
            </p:nvSpPr>
            <p:spPr bwMode="auto">
              <a:xfrm>
                <a:off x="10668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5" name="Line 38">
                <a:extLst>
                  <a:ext uri="{FF2B5EF4-FFF2-40B4-BE49-F238E27FC236}">
                    <a16:creationId xmlns:a16="http://schemas.microsoft.com/office/drawing/2014/main" id="{B471DB12-12EA-4CF1-A4FA-2043B03FBCB7}"/>
                  </a:ext>
                </a:extLst>
              </p:cNvPr>
              <p:cNvSpPr>
                <a:spLocks noChangeShapeType="1"/>
              </p:cNvSpPr>
              <p:nvPr/>
            </p:nvSpPr>
            <p:spPr bwMode="auto">
              <a:xfrm>
                <a:off x="-13716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6" name="Line 39">
                <a:extLst>
                  <a:ext uri="{FF2B5EF4-FFF2-40B4-BE49-F238E27FC236}">
                    <a16:creationId xmlns:a16="http://schemas.microsoft.com/office/drawing/2014/main" id="{C1EBFE60-DB57-45EC-B045-C7908BF86686}"/>
                  </a:ext>
                </a:extLst>
              </p:cNvPr>
              <p:cNvSpPr>
                <a:spLocks noChangeShapeType="1"/>
              </p:cNvSpPr>
              <p:nvPr/>
            </p:nvSpPr>
            <p:spPr bwMode="auto">
              <a:xfrm>
                <a:off x="6858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7" name="Line 40">
                <a:extLst>
                  <a:ext uri="{FF2B5EF4-FFF2-40B4-BE49-F238E27FC236}">
                    <a16:creationId xmlns:a16="http://schemas.microsoft.com/office/drawing/2014/main" id="{5BD295B6-5A85-453C-B3BC-19910D8BDFD2}"/>
                  </a:ext>
                </a:extLst>
              </p:cNvPr>
              <p:cNvSpPr>
                <a:spLocks noChangeShapeType="1"/>
              </p:cNvSpPr>
              <p:nvPr/>
            </p:nvSpPr>
            <p:spPr bwMode="auto">
              <a:xfrm>
                <a:off x="5334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8" name="Text Box 41">
                <a:extLst>
                  <a:ext uri="{FF2B5EF4-FFF2-40B4-BE49-F238E27FC236}">
                    <a16:creationId xmlns:a16="http://schemas.microsoft.com/office/drawing/2014/main" id="{841A2BE3-72B0-4FEE-8C68-05A73D8923E6}"/>
                  </a:ext>
                </a:extLst>
              </p:cNvPr>
              <p:cNvSpPr txBox="1">
                <a:spLocks noChangeArrowheads="1"/>
              </p:cNvSpPr>
              <p:nvPr/>
            </p:nvSpPr>
            <p:spPr bwMode="auto">
              <a:xfrm>
                <a:off x="-1060450" y="3182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4099" name="Text Box 42">
                <a:extLst>
                  <a:ext uri="{FF2B5EF4-FFF2-40B4-BE49-F238E27FC236}">
                    <a16:creationId xmlns:a16="http://schemas.microsoft.com/office/drawing/2014/main" id="{59E4F78C-B9E3-4407-86BD-76D43F6DA726}"/>
                  </a:ext>
                </a:extLst>
              </p:cNvPr>
              <p:cNvSpPr txBox="1">
                <a:spLocks noChangeArrowheads="1"/>
              </p:cNvSpPr>
              <p:nvPr/>
            </p:nvSpPr>
            <p:spPr bwMode="auto">
              <a:xfrm rot="-5400000">
                <a:off x="-2312987" y="4168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4100" name="Text Box 43">
                <a:extLst>
                  <a:ext uri="{FF2B5EF4-FFF2-40B4-BE49-F238E27FC236}">
                    <a16:creationId xmlns:a16="http://schemas.microsoft.com/office/drawing/2014/main" id="{354866D7-F601-415F-92DD-597CDDF6FC3C}"/>
                  </a:ext>
                </a:extLst>
              </p:cNvPr>
              <p:cNvSpPr txBox="1">
                <a:spLocks noChangeArrowheads="1"/>
              </p:cNvSpPr>
              <p:nvPr/>
            </p:nvSpPr>
            <p:spPr bwMode="auto">
              <a:xfrm rot="-5400000">
                <a:off x="782638" y="4162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grpSp>
    </p:spTree>
    <p:extLst>
      <p:ext uri="{BB962C8B-B14F-4D97-AF65-F5344CB8AC3E}">
        <p14:creationId xmlns:p14="http://schemas.microsoft.com/office/powerpoint/2010/main" val="425441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a:extLst>
              <a:ext uri="{FF2B5EF4-FFF2-40B4-BE49-F238E27FC236}">
                <a16:creationId xmlns:a16="http://schemas.microsoft.com/office/drawing/2014/main" id="{0B9E669D-1FDA-4BAE-90C1-451C07AC93BF}"/>
              </a:ext>
            </a:extLst>
          </p:cNvPr>
          <p:cNvSpPr>
            <a:spLocks noGrp="1"/>
          </p:cNvSpPr>
          <p:nvPr>
            <p:ph type="title"/>
          </p:nvPr>
        </p:nvSpPr>
        <p:spPr>
          <a:xfrm>
            <a:off x="381000" y="0"/>
            <a:ext cx="8229600" cy="1143000"/>
          </a:xfrm>
        </p:spPr>
        <p:txBody>
          <a:bodyPr>
            <a:normAutofit fontScale="90000"/>
          </a:bodyPr>
          <a:lstStyle/>
          <a:p>
            <a:r>
              <a:rPr lang="en-US" altLang="en-US" sz="3600" dirty="0">
                <a:ea typeface="ＭＳ Ｐゴシック" panose="020B0600070205080204" pitchFamily="34" charset="-128"/>
              </a:rPr>
              <a:t>Memory Bank Organization and Operation</a:t>
            </a:r>
          </a:p>
        </p:txBody>
      </p:sp>
      <p:sp>
        <p:nvSpPr>
          <p:cNvPr id="55298" name="Content Placeholder 2">
            <a:extLst>
              <a:ext uri="{FF2B5EF4-FFF2-40B4-BE49-F238E27FC236}">
                <a16:creationId xmlns:a16="http://schemas.microsoft.com/office/drawing/2014/main" id="{4ADEE826-694A-4962-97B9-792D64CC83EE}"/>
              </a:ext>
            </a:extLst>
          </p:cNvPr>
          <p:cNvSpPr>
            <a:spLocks noGrp="1"/>
          </p:cNvSpPr>
          <p:nvPr>
            <p:ph idx="1"/>
          </p:nvPr>
        </p:nvSpPr>
        <p:spPr>
          <a:xfrm>
            <a:off x="6069013" y="996950"/>
            <a:ext cx="2770187" cy="5194300"/>
          </a:xfrm>
        </p:spPr>
        <p:txBody>
          <a:bodyPr>
            <a:normAutofit lnSpcReduction="10000"/>
          </a:bodyPr>
          <a:lstStyle/>
          <a:p>
            <a:r>
              <a:rPr lang="en-US" altLang="en-US" sz="1800" dirty="0">
                <a:ea typeface="ＭＳ Ｐゴシック" panose="020B0600070205080204" pitchFamily="34" charset="-128"/>
              </a:rPr>
              <a:t>Read access sequence:</a:t>
            </a:r>
          </a:p>
          <a:p>
            <a:pPr>
              <a:buFont typeface="Wingdings" panose="05000000000000000000" pitchFamily="2" charset="2"/>
              <a:buNone/>
            </a:pPr>
            <a:r>
              <a:rPr lang="en-US" altLang="en-US" sz="1800" dirty="0">
                <a:ea typeface="ＭＳ Ｐゴシック" panose="020B0600070205080204" pitchFamily="34" charset="-128"/>
              </a:rPr>
              <a:t>	1. Decode row address &amp; drive word-lines</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2. Selected bits drive bit-lines</a:t>
            </a:r>
          </a:p>
          <a:p>
            <a:pPr>
              <a:buFont typeface="Wingdings" panose="05000000000000000000" pitchFamily="2" charset="2"/>
              <a:buNone/>
            </a:pPr>
            <a:r>
              <a:rPr lang="en-US" altLang="en-US" sz="1800" dirty="0">
                <a:ea typeface="ＭＳ Ｐゴシック" panose="020B0600070205080204" pitchFamily="34" charset="-128"/>
              </a:rPr>
              <a:t>	    • Entire row read</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3. Amplify row data</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4. Decode column address &amp; select subset of row</a:t>
            </a:r>
          </a:p>
          <a:p>
            <a:pPr>
              <a:buFont typeface="Wingdings" panose="05000000000000000000" pitchFamily="2" charset="2"/>
              <a:buNone/>
            </a:pPr>
            <a:r>
              <a:rPr lang="en-US" altLang="en-US" sz="1800" dirty="0">
                <a:ea typeface="ＭＳ Ｐゴシック" panose="020B0600070205080204" pitchFamily="34" charset="-128"/>
              </a:rPr>
              <a:t>         • Send to output</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5. </a:t>
            </a:r>
            <a:r>
              <a:rPr lang="en-US" altLang="en-US" sz="1800" dirty="0" err="1">
                <a:ea typeface="ＭＳ Ｐゴシック" panose="020B0600070205080204" pitchFamily="34" charset="-128"/>
              </a:rPr>
              <a:t>Precharge</a:t>
            </a:r>
            <a:r>
              <a:rPr lang="en-US" altLang="en-US" sz="1800" dirty="0">
                <a:ea typeface="ＭＳ Ｐゴシック" panose="020B0600070205080204" pitchFamily="34" charset="-128"/>
              </a:rPr>
              <a:t> bit-lines</a:t>
            </a:r>
          </a:p>
          <a:p>
            <a:pPr>
              <a:buFont typeface="Wingdings" panose="05000000000000000000" pitchFamily="2" charset="2"/>
              <a:buNone/>
            </a:pPr>
            <a:r>
              <a:rPr lang="en-US" altLang="en-US" sz="1800" dirty="0">
                <a:ea typeface="ＭＳ Ｐゴシック" panose="020B0600070205080204" pitchFamily="34" charset="-128"/>
              </a:rPr>
              <a:t>        • For next access</a:t>
            </a:r>
          </a:p>
        </p:txBody>
      </p:sp>
      <p:sp>
        <p:nvSpPr>
          <p:cNvPr id="176131" name="Slide Number Placeholder 3">
            <a:extLst>
              <a:ext uri="{FF2B5EF4-FFF2-40B4-BE49-F238E27FC236}">
                <a16:creationId xmlns:a16="http://schemas.microsoft.com/office/drawing/2014/main" id="{99FC962C-5FDB-4ACD-8F55-346B41611DF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B99030-B099-420D-8351-EEAE9E4B7115}" type="slidenum">
              <a:rPr lang="en-US" altLang="en-US" sz="1600">
                <a:solidFill>
                  <a:srgbClr val="000000"/>
                </a:solidFill>
                <a:latin typeface="Garamond" panose="02020404030301010803" pitchFamily="18" charset="0"/>
              </a:rPr>
              <a:pPr eaLnBrk="1" hangingPunct="1">
                <a:spcBef>
                  <a:spcPct val="0"/>
                </a:spcBef>
                <a:buClrTx/>
                <a:buSzTx/>
                <a:buFontTx/>
                <a:buNone/>
              </a:pPr>
              <a:t>14</a:t>
            </a:fld>
            <a:endParaRPr lang="en-US" altLang="en-US" sz="1600">
              <a:solidFill>
                <a:srgbClr val="000000"/>
              </a:solidFill>
              <a:latin typeface="Garamond" panose="02020404030301010803" pitchFamily="18" charset="0"/>
            </a:endParaRPr>
          </a:p>
        </p:txBody>
      </p:sp>
      <p:pic>
        <p:nvPicPr>
          <p:cNvPr id="176132" name="Picture 2">
            <a:extLst>
              <a:ext uri="{FF2B5EF4-FFF2-40B4-BE49-F238E27FC236}">
                <a16:creationId xmlns:a16="http://schemas.microsoft.com/office/drawing/2014/main" id="{0D8A7A85-CB37-4DFE-8C70-A580DFCF1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57054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45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529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29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8">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8">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529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29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a:extLst>
              <a:ext uri="{FF2B5EF4-FFF2-40B4-BE49-F238E27FC236}">
                <a16:creationId xmlns:a16="http://schemas.microsoft.com/office/drawing/2014/main" id="{C13C8426-A2BE-4AFF-B5AF-52C7C87740CB}"/>
              </a:ext>
            </a:extLst>
          </p:cNvPr>
          <p:cNvSpPr>
            <a:spLocks noGrp="1"/>
          </p:cNvSpPr>
          <p:nvPr>
            <p:ph type="title"/>
          </p:nvPr>
        </p:nvSpPr>
        <p:spPr>
          <a:xfrm>
            <a:off x="206375" y="-2241"/>
            <a:ext cx="8893629" cy="1143000"/>
          </a:xfrm>
        </p:spPr>
        <p:txBody>
          <a:bodyPr>
            <a:normAutofit fontScale="90000"/>
          </a:bodyPr>
          <a:lstStyle/>
          <a:p>
            <a:r>
              <a:rPr lang="en-US" altLang="en-US" dirty="0">
                <a:ea typeface="ＭＳ Ｐゴシック" panose="020B0600070205080204" pitchFamily="34" charset="-128"/>
              </a:rPr>
              <a:t>SRAM (Static Random Access Memory)</a:t>
            </a:r>
          </a:p>
        </p:txBody>
      </p:sp>
      <p:sp>
        <p:nvSpPr>
          <p:cNvPr id="177155" name="Slide Number Placeholder 3">
            <a:extLst>
              <a:ext uri="{FF2B5EF4-FFF2-40B4-BE49-F238E27FC236}">
                <a16:creationId xmlns:a16="http://schemas.microsoft.com/office/drawing/2014/main" id="{24305BA7-E5FF-4B67-A2BF-3C983074D0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594421C-B730-4C4F-B88B-6C5E53ACB371}" type="slidenum">
              <a:rPr lang="en-US" altLang="en-US" sz="1600">
                <a:solidFill>
                  <a:srgbClr val="000000"/>
                </a:solidFill>
                <a:latin typeface="Garamond" panose="02020404030301010803" pitchFamily="18" charset="0"/>
              </a:rPr>
              <a:pPr eaLnBrk="1" hangingPunct="1">
                <a:spcBef>
                  <a:spcPct val="0"/>
                </a:spcBef>
                <a:buClrTx/>
                <a:buSzTx/>
                <a:buFontTx/>
                <a:buNone/>
              </a:pPr>
              <a:t>15</a:t>
            </a:fld>
            <a:endParaRPr lang="en-US" altLang="en-US" sz="1600">
              <a:solidFill>
                <a:srgbClr val="000000"/>
              </a:solidFill>
              <a:latin typeface="Garamond" panose="02020404030301010803" pitchFamily="18" charset="0"/>
            </a:endParaRPr>
          </a:p>
        </p:txBody>
      </p:sp>
      <p:sp>
        <p:nvSpPr>
          <p:cNvPr id="177156" name="Rectangle 4">
            <a:extLst>
              <a:ext uri="{FF2B5EF4-FFF2-40B4-BE49-F238E27FC236}">
                <a16:creationId xmlns:a16="http://schemas.microsoft.com/office/drawing/2014/main" id="{37A6FDF4-BF86-400D-9AB4-ADE9828FE3EB}"/>
              </a:ext>
            </a:extLst>
          </p:cNvPr>
          <p:cNvSpPr>
            <a:spLocks noChangeArrowheads="1"/>
          </p:cNvSpPr>
          <p:nvPr/>
        </p:nvSpPr>
        <p:spPr bwMode="auto">
          <a:xfrm>
            <a:off x="1958975" y="37338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7157" name="AutoShape 5">
            <a:extLst>
              <a:ext uri="{FF2B5EF4-FFF2-40B4-BE49-F238E27FC236}">
                <a16:creationId xmlns:a16="http://schemas.microsoft.com/office/drawing/2014/main" id="{981B3D9C-81E6-4B98-BE01-1D9957C1C59D}"/>
              </a:ext>
            </a:extLst>
          </p:cNvPr>
          <p:cNvSpPr>
            <a:spLocks noChangeArrowheads="1"/>
          </p:cNvSpPr>
          <p:nvPr/>
        </p:nvSpPr>
        <p:spPr bwMode="auto">
          <a:xfrm>
            <a:off x="1958975" y="60960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7158" name="Line 6">
            <a:extLst>
              <a:ext uri="{FF2B5EF4-FFF2-40B4-BE49-F238E27FC236}">
                <a16:creationId xmlns:a16="http://schemas.microsoft.com/office/drawing/2014/main" id="{DBA92DA1-8A58-4501-8512-273AECAB388B}"/>
              </a:ext>
            </a:extLst>
          </p:cNvPr>
          <p:cNvSpPr>
            <a:spLocks noChangeShapeType="1"/>
          </p:cNvSpPr>
          <p:nvPr/>
        </p:nvSpPr>
        <p:spPr bwMode="auto">
          <a:xfrm>
            <a:off x="3101975" y="57912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59" name="AutoShape 7">
            <a:extLst>
              <a:ext uri="{FF2B5EF4-FFF2-40B4-BE49-F238E27FC236}">
                <a16:creationId xmlns:a16="http://schemas.microsoft.com/office/drawing/2014/main" id="{69CA7C00-B587-4880-BCFA-2529C3F463E5}"/>
              </a:ext>
            </a:extLst>
          </p:cNvPr>
          <p:cNvSpPr>
            <a:spLocks noChangeArrowheads="1"/>
          </p:cNvSpPr>
          <p:nvPr/>
        </p:nvSpPr>
        <p:spPr bwMode="auto">
          <a:xfrm rot="5400000">
            <a:off x="434975" y="46482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0" name="Line 8">
            <a:extLst>
              <a:ext uri="{FF2B5EF4-FFF2-40B4-BE49-F238E27FC236}">
                <a16:creationId xmlns:a16="http://schemas.microsoft.com/office/drawing/2014/main" id="{D973C00E-684F-42E4-A7F5-DB8447BFBE67}"/>
              </a:ext>
            </a:extLst>
          </p:cNvPr>
          <p:cNvSpPr>
            <a:spLocks noChangeShapeType="1"/>
          </p:cNvSpPr>
          <p:nvPr/>
        </p:nvSpPr>
        <p:spPr bwMode="auto">
          <a:xfrm>
            <a:off x="1577975" y="48006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1" name="Line 9">
            <a:extLst>
              <a:ext uri="{FF2B5EF4-FFF2-40B4-BE49-F238E27FC236}">
                <a16:creationId xmlns:a16="http://schemas.microsoft.com/office/drawing/2014/main" id="{45550865-074A-4481-BF1F-C64EBB4AABAD}"/>
              </a:ext>
            </a:extLst>
          </p:cNvPr>
          <p:cNvSpPr>
            <a:spLocks noChangeShapeType="1"/>
          </p:cNvSpPr>
          <p:nvPr/>
        </p:nvSpPr>
        <p:spPr bwMode="auto">
          <a:xfrm flipV="1">
            <a:off x="1730375" y="47244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2" name="Line 10">
            <a:extLst>
              <a:ext uri="{FF2B5EF4-FFF2-40B4-BE49-F238E27FC236}">
                <a16:creationId xmlns:a16="http://schemas.microsoft.com/office/drawing/2014/main" id="{D8E2FBC7-0FFA-44FA-8F52-BA4FFA21DE2E}"/>
              </a:ext>
            </a:extLst>
          </p:cNvPr>
          <p:cNvSpPr>
            <a:spLocks noChangeShapeType="1"/>
          </p:cNvSpPr>
          <p:nvPr/>
        </p:nvSpPr>
        <p:spPr bwMode="auto">
          <a:xfrm flipV="1">
            <a:off x="3025775" y="59436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3" name="Line 11">
            <a:extLst>
              <a:ext uri="{FF2B5EF4-FFF2-40B4-BE49-F238E27FC236}">
                <a16:creationId xmlns:a16="http://schemas.microsoft.com/office/drawing/2014/main" id="{2061A4EF-223C-4A01-AE8F-5B11A8434914}"/>
              </a:ext>
            </a:extLst>
          </p:cNvPr>
          <p:cNvSpPr>
            <a:spLocks noChangeShapeType="1"/>
          </p:cNvSpPr>
          <p:nvPr/>
        </p:nvSpPr>
        <p:spPr bwMode="auto">
          <a:xfrm>
            <a:off x="206375" y="48006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4" name="Freeform 12">
            <a:extLst>
              <a:ext uri="{FF2B5EF4-FFF2-40B4-BE49-F238E27FC236}">
                <a16:creationId xmlns:a16="http://schemas.microsoft.com/office/drawing/2014/main" id="{EC089B16-D4F9-4339-8248-436865AF167A}"/>
              </a:ext>
            </a:extLst>
          </p:cNvPr>
          <p:cNvSpPr>
            <a:spLocks/>
          </p:cNvSpPr>
          <p:nvPr/>
        </p:nvSpPr>
        <p:spPr bwMode="auto">
          <a:xfrm>
            <a:off x="685800" y="4800600"/>
            <a:ext cx="13493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5" name="Line 13">
            <a:extLst>
              <a:ext uri="{FF2B5EF4-FFF2-40B4-BE49-F238E27FC236}">
                <a16:creationId xmlns:a16="http://schemas.microsoft.com/office/drawing/2014/main" id="{EA48DE85-1A18-4E7A-BA52-BCC854C6854D}"/>
              </a:ext>
            </a:extLst>
          </p:cNvPr>
          <p:cNvSpPr>
            <a:spLocks noChangeShapeType="1"/>
          </p:cNvSpPr>
          <p:nvPr/>
        </p:nvSpPr>
        <p:spPr bwMode="auto">
          <a:xfrm flipV="1">
            <a:off x="10287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6" name="Line 14">
            <a:extLst>
              <a:ext uri="{FF2B5EF4-FFF2-40B4-BE49-F238E27FC236}">
                <a16:creationId xmlns:a16="http://schemas.microsoft.com/office/drawing/2014/main" id="{CD78200B-E773-4BD5-B44C-69032878B3E1}"/>
              </a:ext>
            </a:extLst>
          </p:cNvPr>
          <p:cNvSpPr>
            <a:spLocks noChangeShapeType="1"/>
          </p:cNvSpPr>
          <p:nvPr/>
        </p:nvSpPr>
        <p:spPr bwMode="auto">
          <a:xfrm flipV="1">
            <a:off x="1196975" y="60960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7" name="Rectangle 15">
            <a:extLst>
              <a:ext uri="{FF2B5EF4-FFF2-40B4-BE49-F238E27FC236}">
                <a16:creationId xmlns:a16="http://schemas.microsoft.com/office/drawing/2014/main" id="{CD907419-A328-4669-9558-CD0DA9EFFCC3}"/>
              </a:ext>
            </a:extLst>
          </p:cNvPr>
          <p:cNvSpPr>
            <a:spLocks noChangeArrowheads="1"/>
          </p:cNvSpPr>
          <p:nvPr/>
        </p:nvSpPr>
        <p:spPr bwMode="auto">
          <a:xfrm>
            <a:off x="3140075" y="5791200"/>
            <a:ext cx="1365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r>
              <a:rPr lang="en-US" altLang="en-US" sz="1800" i="1">
                <a:solidFill>
                  <a:srgbClr val="5F5F5F"/>
                </a:solidFill>
                <a:latin typeface="Arial" panose="020B0604020202020204" pitchFamily="34" charset="0"/>
              </a:rPr>
              <a:t> diff pairs</a:t>
            </a:r>
          </a:p>
        </p:txBody>
      </p:sp>
      <p:sp>
        <p:nvSpPr>
          <p:cNvPr id="177168" name="Rectangle 16">
            <a:extLst>
              <a:ext uri="{FF2B5EF4-FFF2-40B4-BE49-F238E27FC236}">
                <a16:creationId xmlns:a16="http://schemas.microsoft.com/office/drawing/2014/main" id="{5B3FF138-979A-4BF8-ABA2-009B460A55D7}"/>
              </a:ext>
            </a:extLst>
          </p:cNvPr>
          <p:cNvSpPr>
            <a:spLocks noChangeArrowheads="1"/>
          </p:cNvSpPr>
          <p:nvPr/>
        </p:nvSpPr>
        <p:spPr bwMode="auto">
          <a:xfrm>
            <a:off x="1568450" y="43434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7169" name="Rectangle 17">
            <a:extLst>
              <a:ext uri="{FF2B5EF4-FFF2-40B4-BE49-F238E27FC236}">
                <a16:creationId xmlns:a16="http://schemas.microsoft.com/office/drawing/2014/main" id="{3984AF64-360E-4047-A874-B9AFB0EAB112}"/>
              </a:ext>
            </a:extLst>
          </p:cNvPr>
          <p:cNvSpPr>
            <a:spLocks noChangeArrowheads="1"/>
          </p:cNvSpPr>
          <p:nvPr/>
        </p:nvSpPr>
        <p:spPr bwMode="auto">
          <a:xfrm>
            <a:off x="917575" y="44196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7170" name="Rectangle 18">
            <a:extLst>
              <a:ext uri="{FF2B5EF4-FFF2-40B4-BE49-F238E27FC236}">
                <a16:creationId xmlns:a16="http://schemas.microsoft.com/office/drawing/2014/main" id="{AE6E3DE4-7709-4C30-8B05-5C3989A4E9A8}"/>
              </a:ext>
            </a:extLst>
          </p:cNvPr>
          <p:cNvSpPr>
            <a:spLocks noChangeArrowheads="1"/>
          </p:cNvSpPr>
          <p:nvPr/>
        </p:nvSpPr>
        <p:spPr bwMode="auto">
          <a:xfrm>
            <a:off x="1082675" y="57562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7171" name="Line 19">
            <a:extLst>
              <a:ext uri="{FF2B5EF4-FFF2-40B4-BE49-F238E27FC236}">
                <a16:creationId xmlns:a16="http://schemas.microsoft.com/office/drawing/2014/main" id="{DA84A6F2-F1B3-4717-ADC8-AE4AD411FFFD}"/>
              </a:ext>
            </a:extLst>
          </p:cNvPr>
          <p:cNvSpPr>
            <a:spLocks noChangeShapeType="1"/>
          </p:cNvSpPr>
          <p:nvPr/>
        </p:nvSpPr>
        <p:spPr bwMode="auto">
          <a:xfrm>
            <a:off x="3101975" y="63246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7172" name="Line 20">
            <a:extLst>
              <a:ext uri="{FF2B5EF4-FFF2-40B4-BE49-F238E27FC236}">
                <a16:creationId xmlns:a16="http://schemas.microsoft.com/office/drawing/2014/main" id="{E60D46BE-71AD-4192-9964-983D05D35066}"/>
              </a:ext>
            </a:extLst>
          </p:cNvPr>
          <p:cNvSpPr>
            <a:spLocks noChangeShapeType="1"/>
          </p:cNvSpPr>
          <p:nvPr/>
        </p:nvSpPr>
        <p:spPr bwMode="auto">
          <a:xfrm flipV="1">
            <a:off x="3025775" y="64262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3" name="Rectangle 21">
            <a:extLst>
              <a:ext uri="{FF2B5EF4-FFF2-40B4-BE49-F238E27FC236}">
                <a16:creationId xmlns:a16="http://schemas.microsoft.com/office/drawing/2014/main" id="{F57076E9-9F1B-4EDE-ABA1-380AC0E4D465}"/>
              </a:ext>
            </a:extLst>
          </p:cNvPr>
          <p:cNvSpPr>
            <a:spLocks noChangeArrowheads="1"/>
          </p:cNvSpPr>
          <p:nvPr/>
        </p:nvSpPr>
        <p:spPr bwMode="auto">
          <a:xfrm>
            <a:off x="3140075" y="62896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grpSp>
        <p:nvGrpSpPr>
          <p:cNvPr id="177174" name="Group 22">
            <a:extLst>
              <a:ext uri="{FF2B5EF4-FFF2-40B4-BE49-F238E27FC236}">
                <a16:creationId xmlns:a16="http://schemas.microsoft.com/office/drawing/2014/main" id="{E9F883F6-F898-4C63-A64A-ECAF7D7E0AA3}"/>
              </a:ext>
            </a:extLst>
          </p:cNvPr>
          <p:cNvGrpSpPr>
            <a:grpSpLocks/>
          </p:cNvGrpSpPr>
          <p:nvPr/>
        </p:nvGrpSpPr>
        <p:grpSpPr bwMode="auto">
          <a:xfrm>
            <a:off x="1828800" y="1905000"/>
            <a:ext cx="1143000" cy="990600"/>
            <a:chOff x="3600" y="960"/>
            <a:chExt cx="864" cy="816"/>
          </a:xfrm>
        </p:grpSpPr>
        <p:grpSp>
          <p:nvGrpSpPr>
            <p:cNvPr id="177192" name="Group 23">
              <a:extLst>
                <a:ext uri="{FF2B5EF4-FFF2-40B4-BE49-F238E27FC236}">
                  <a16:creationId xmlns:a16="http://schemas.microsoft.com/office/drawing/2014/main" id="{BF99EE25-05FB-41F6-A106-523C87A2D46E}"/>
                </a:ext>
              </a:extLst>
            </p:cNvPr>
            <p:cNvGrpSpPr>
              <a:grpSpLocks/>
            </p:cNvGrpSpPr>
            <p:nvPr/>
          </p:nvGrpSpPr>
          <p:grpSpPr bwMode="auto">
            <a:xfrm>
              <a:off x="3840" y="960"/>
              <a:ext cx="384" cy="384"/>
              <a:chOff x="3600" y="960"/>
              <a:chExt cx="384" cy="384"/>
            </a:xfrm>
          </p:grpSpPr>
          <p:sp>
            <p:nvSpPr>
              <p:cNvPr id="177197" name="AutoShape 24">
                <a:extLst>
                  <a:ext uri="{FF2B5EF4-FFF2-40B4-BE49-F238E27FC236}">
                    <a16:creationId xmlns:a16="http://schemas.microsoft.com/office/drawing/2014/main" id="{DC8CC752-EADA-49EC-9B7C-6A1379D31645}"/>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8" name="Oval 25">
                <a:extLst>
                  <a:ext uri="{FF2B5EF4-FFF2-40B4-BE49-F238E27FC236}">
                    <a16:creationId xmlns:a16="http://schemas.microsoft.com/office/drawing/2014/main" id="{E472EF7F-77DB-4B18-95BA-6502B15B47D4}"/>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7193" name="AutoShape 26">
              <a:extLst>
                <a:ext uri="{FF2B5EF4-FFF2-40B4-BE49-F238E27FC236}">
                  <a16:creationId xmlns:a16="http://schemas.microsoft.com/office/drawing/2014/main" id="{62CA3B39-27C0-4750-B61D-1848A2AEADDD}"/>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4" name="Oval 27">
              <a:extLst>
                <a:ext uri="{FF2B5EF4-FFF2-40B4-BE49-F238E27FC236}">
                  <a16:creationId xmlns:a16="http://schemas.microsoft.com/office/drawing/2014/main" id="{B3BB7DA9-43DE-47AD-A828-B22F51692691}"/>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5" name="Freeform 28">
              <a:extLst>
                <a:ext uri="{FF2B5EF4-FFF2-40B4-BE49-F238E27FC236}">
                  <a16:creationId xmlns:a16="http://schemas.microsoft.com/office/drawing/2014/main" id="{42EA980A-DFBA-4297-93E2-C1ECBD58E585}"/>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96" name="Freeform 29">
              <a:extLst>
                <a:ext uri="{FF2B5EF4-FFF2-40B4-BE49-F238E27FC236}">
                  <a16:creationId xmlns:a16="http://schemas.microsoft.com/office/drawing/2014/main" id="{B420052C-908F-4A66-A731-F51269B1B4EF}"/>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sp>
        <p:nvSpPr>
          <p:cNvPr id="177175" name="Freeform 30">
            <a:extLst>
              <a:ext uri="{FF2B5EF4-FFF2-40B4-BE49-F238E27FC236}">
                <a16:creationId xmlns:a16="http://schemas.microsoft.com/office/drawing/2014/main" id="{D322D4E6-92E6-4AC2-9EC0-9F21874DACF3}"/>
              </a:ext>
            </a:extLst>
          </p:cNvPr>
          <p:cNvSpPr>
            <a:spLocks/>
          </p:cNvSpPr>
          <p:nvPr/>
        </p:nvSpPr>
        <p:spPr bwMode="auto">
          <a:xfrm>
            <a:off x="9906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6" name="Freeform 31">
            <a:extLst>
              <a:ext uri="{FF2B5EF4-FFF2-40B4-BE49-F238E27FC236}">
                <a16:creationId xmlns:a16="http://schemas.microsoft.com/office/drawing/2014/main" id="{B3DC74E9-B86A-47E1-9944-8A85A7EF93BF}"/>
              </a:ext>
            </a:extLst>
          </p:cNvPr>
          <p:cNvSpPr>
            <a:spLocks/>
          </p:cNvSpPr>
          <p:nvPr/>
        </p:nvSpPr>
        <p:spPr bwMode="auto">
          <a:xfrm flipH="1">
            <a:off x="29718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7" name="Line 32">
            <a:extLst>
              <a:ext uri="{FF2B5EF4-FFF2-40B4-BE49-F238E27FC236}">
                <a16:creationId xmlns:a16="http://schemas.microsoft.com/office/drawing/2014/main" id="{7EA2AD1B-749C-43B3-AA9D-6B36F76DCA11}"/>
              </a:ext>
            </a:extLst>
          </p:cNvPr>
          <p:cNvSpPr>
            <a:spLocks noChangeShapeType="1"/>
          </p:cNvSpPr>
          <p:nvPr/>
        </p:nvSpPr>
        <p:spPr bwMode="auto">
          <a:xfrm>
            <a:off x="12192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8" name="Oval 33">
            <a:extLst>
              <a:ext uri="{FF2B5EF4-FFF2-40B4-BE49-F238E27FC236}">
                <a16:creationId xmlns:a16="http://schemas.microsoft.com/office/drawing/2014/main" id="{9DFB2D54-44E1-4D72-B3A8-DACCB36980AD}"/>
              </a:ext>
            </a:extLst>
          </p:cNvPr>
          <p:cNvSpPr>
            <a:spLocks noChangeArrowheads="1"/>
          </p:cNvSpPr>
          <p:nvPr/>
        </p:nvSpPr>
        <p:spPr bwMode="auto">
          <a:xfrm flipH="1">
            <a:off x="12954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79" name="Oval 34">
            <a:extLst>
              <a:ext uri="{FF2B5EF4-FFF2-40B4-BE49-F238E27FC236}">
                <a16:creationId xmlns:a16="http://schemas.microsoft.com/office/drawing/2014/main" id="{15DAD1D8-0749-4472-BCA8-A10E7D20AFC1}"/>
              </a:ext>
            </a:extLst>
          </p:cNvPr>
          <p:cNvSpPr>
            <a:spLocks noChangeArrowheads="1"/>
          </p:cNvSpPr>
          <p:nvPr/>
        </p:nvSpPr>
        <p:spPr bwMode="auto">
          <a:xfrm flipH="1">
            <a:off x="33528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80" name="Line 35">
            <a:extLst>
              <a:ext uri="{FF2B5EF4-FFF2-40B4-BE49-F238E27FC236}">
                <a16:creationId xmlns:a16="http://schemas.microsoft.com/office/drawing/2014/main" id="{D1477CDA-4070-4887-9F51-FC043D01B89C}"/>
              </a:ext>
            </a:extLst>
          </p:cNvPr>
          <p:cNvSpPr>
            <a:spLocks noChangeShapeType="1"/>
          </p:cNvSpPr>
          <p:nvPr/>
        </p:nvSpPr>
        <p:spPr bwMode="auto">
          <a:xfrm>
            <a:off x="9906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1" name="Line 36">
            <a:extLst>
              <a:ext uri="{FF2B5EF4-FFF2-40B4-BE49-F238E27FC236}">
                <a16:creationId xmlns:a16="http://schemas.microsoft.com/office/drawing/2014/main" id="{428EF575-8CDE-4B3E-8EF5-DE3D014CB389}"/>
              </a:ext>
            </a:extLst>
          </p:cNvPr>
          <p:cNvSpPr>
            <a:spLocks noChangeShapeType="1"/>
          </p:cNvSpPr>
          <p:nvPr/>
        </p:nvSpPr>
        <p:spPr bwMode="auto">
          <a:xfrm>
            <a:off x="38100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2" name="Line 37">
            <a:extLst>
              <a:ext uri="{FF2B5EF4-FFF2-40B4-BE49-F238E27FC236}">
                <a16:creationId xmlns:a16="http://schemas.microsoft.com/office/drawing/2014/main" id="{BCEF1704-AE2A-4F4B-B220-650890BA06BE}"/>
              </a:ext>
            </a:extLst>
          </p:cNvPr>
          <p:cNvSpPr>
            <a:spLocks noChangeShapeType="1"/>
          </p:cNvSpPr>
          <p:nvPr/>
        </p:nvSpPr>
        <p:spPr bwMode="auto">
          <a:xfrm>
            <a:off x="304800" y="1600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3" name="Line 38">
            <a:extLst>
              <a:ext uri="{FF2B5EF4-FFF2-40B4-BE49-F238E27FC236}">
                <a16:creationId xmlns:a16="http://schemas.microsoft.com/office/drawing/2014/main" id="{021696E0-C808-4C74-8454-792DDAC0A3B1}"/>
              </a:ext>
            </a:extLst>
          </p:cNvPr>
          <p:cNvSpPr>
            <a:spLocks noChangeShapeType="1"/>
          </p:cNvSpPr>
          <p:nvPr/>
        </p:nvSpPr>
        <p:spPr bwMode="auto">
          <a:xfrm>
            <a:off x="13716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4" name="Line 39">
            <a:extLst>
              <a:ext uri="{FF2B5EF4-FFF2-40B4-BE49-F238E27FC236}">
                <a16:creationId xmlns:a16="http://schemas.microsoft.com/office/drawing/2014/main" id="{985B956A-06EA-40BB-8FE6-EBE458E16BD9}"/>
              </a:ext>
            </a:extLst>
          </p:cNvPr>
          <p:cNvSpPr>
            <a:spLocks noChangeShapeType="1"/>
          </p:cNvSpPr>
          <p:nvPr/>
        </p:nvSpPr>
        <p:spPr bwMode="auto">
          <a:xfrm>
            <a:off x="34290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5" name="Line 40">
            <a:extLst>
              <a:ext uri="{FF2B5EF4-FFF2-40B4-BE49-F238E27FC236}">
                <a16:creationId xmlns:a16="http://schemas.microsoft.com/office/drawing/2014/main" id="{478FC36A-82BF-4FF9-BA34-2F5E38D5E5DB}"/>
              </a:ext>
            </a:extLst>
          </p:cNvPr>
          <p:cNvSpPr>
            <a:spLocks noChangeShapeType="1"/>
          </p:cNvSpPr>
          <p:nvPr/>
        </p:nvSpPr>
        <p:spPr bwMode="auto">
          <a:xfrm>
            <a:off x="32766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6" name="Text Box 41">
            <a:extLst>
              <a:ext uri="{FF2B5EF4-FFF2-40B4-BE49-F238E27FC236}">
                <a16:creationId xmlns:a16="http://schemas.microsoft.com/office/drawing/2014/main" id="{78595A11-D214-4A2B-B196-78C297544E2F}"/>
              </a:ext>
            </a:extLst>
          </p:cNvPr>
          <p:cNvSpPr txBox="1">
            <a:spLocks noChangeArrowheads="1"/>
          </p:cNvSpPr>
          <p:nvPr/>
        </p:nvSpPr>
        <p:spPr bwMode="auto">
          <a:xfrm>
            <a:off x="1682750" y="1277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7187" name="Text Box 42">
            <a:extLst>
              <a:ext uri="{FF2B5EF4-FFF2-40B4-BE49-F238E27FC236}">
                <a16:creationId xmlns:a16="http://schemas.microsoft.com/office/drawing/2014/main" id="{01CA4A6A-E6E3-448A-A6C6-FB21A9CFDFB8}"/>
              </a:ext>
            </a:extLst>
          </p:cNvPr>
          <p:cNvSpPr txBox="1">
            <a:spLocks noChangeArrowheads="1"/>
          </p:cNvSpPr>
          <p:nvPr/>
        </p:nvSpPr>
        <p:spPr bwMode="auto">
          <a:xfrm rot="-5400000">
            <a:off x="430213" y="2263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7188" name="Text Box 43">
            <a:extLst>
              <a:ext uri="{FF2B5EF4-FFF2-40B4-BE49-F238E27FC236}">
                <a16:creationId xmlns:a16="http://schemas.microsoft.com/office/drawing/2014/main" id="{6C8E254E-5B5C-4AB7-9716-421B5728FC70}"/>
              </a:ext>
            </a:extLst>
          </p:cNvPr>
          <p:cNvSpPr txBox="1">
            <a:spLocks noChangeArrowheads="1"/>
          </p:cNvSpPr>
          <p:nvPr/>
        </p:nvSpPr>
        <p:spPr bwMode="auto">
          <a:xfrm rot="-5400000">
            <a:off x="3525838" y="2257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7189" name="Line 44">
            <a:extLst>
              <a:ext uri="{FF2B5EF4-FFF2-40B4-BE49-F238E27FC236}">
                <a16:creationId xmlns:a16="http://schemas.microsoft.com/office/drawing/2014/main" id="{DE8A4276-6CF5-40B2-A462-402EDDC148A7}"/>
              </a:ext>
            </a:extLst>
          </p:cNvPr>
          <p:cNvSpPr>
            <a:spLocks noChangeShapeType="1"/>
          </p:cNvSpPr>
          <p:nvPr/>
        </p:nvSpPr>
        <p:spPr bwMode="auto">
          <a:xfrm flipV="1">
            <a:off x="3429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90" name="Rectangle 45">
            <a:extLst>
              <a:ext uri="{FF2B5EF4-FFF2-40B4-BE49-F238E27FC236}">
                <a16:creationId xmlns:a16="http://schemas.microsoft.com/office/drawing/2014/main" id="{D5B94F3A-32A2-4C01-AA0B-15425A34D0D6}"/>
              </a:ext>
            </a:extLst>
          </p:cNvPr>
          <p:cNvSpPr>
            <a:spLocks noChangeArrowheads="1"/>
          </p:cNvSpPr>
          <p:nvPr/>
        </p:nvSpPr>
        <p:spPr bwMode="auto">
          <a:xfrm>
            <a:off x="98425" y="4384675"/>
            <a:ext cx="635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n+m</a:t>
            </a:r>
          </a:p>
        </p:txBody>
      </p:sp>
      <p:sp>
        <p:nvSpPr>
          <p:cNvPr id="59431" name="Rectangle 3">
            <a:extLst>
              <a:ext uri="{FF2B5EF4-FFF2-40B4-BE49-F238E27FC236}">
                <a16:creationId xmlns:a16="http://schemas.microsoft.com/office/drawing/2014/main" id="{AEE84832-EE2C-42A2-A660-F583EE969127}"/>
              </a:ext>
            </a:extLst>
          </p:cNvPr>
          <p:cNvSpPr txBox="1">
            <a:spLocks noChangeArrowheads="1"/>
          </p:cNvSpPr>
          <p:nvPr/>
        </p:nvSpPr>
        <p:spPr bwMode="auto">
          <a:xfrm>
            <a:off x="4505325" y="962025"/>
            <a:ext cx="48323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1800" dirty="0">
                <a:solidFill>
                  <a:srgbClr val="000000"/>
                </a:solidFill>
                <a:latin typeface="Arial Narrow" panose="020B0606020202030204" pitchFamily="34" charset="0"/>
              </a:rPr>
              <a:t> </a:t>
            </a:r>
            <a:r>
              <a:rPr lang="en-US" altLang="en-US" sz="1800" dirty="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1. address decode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2. drive row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3. selected bit-cells drive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(entire row is read together)</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4. differential sensing and column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(data is ready)</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5. </a:t>
            </a:r>
            <a:r>
              <a:rPr lang="en-US" altLang="en-US" sz="1800" dirty="0" err="1">
                <a:solidFill>
                  <a:srgbClr val="000000"/>
                </a:solidFill>
                <a:latin typeface="Arial" panose="020B0604020202020204" pitchFamily="34" charset="0"/>
              </a:rPr>
              <a:t>precharge</a:t>
            </a:r>
            <a:r>
              <a:rPr lang="en-US" altLang="en-US" sz="1800" dirty="0">
                <a:solidFill>
                  <a:srgbClr val="000000"/>
                </a:solidFill>
                <a:latin typeface="Arial" panose="020B0604020202020204" pitchFamily="34" charset="0"/>
              </a:rPr>
              <a:t> all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(for next read or write)</a:t>
            </a:r>
          </a:p>
          <a:p>
            <a:pPr>
              <a:lnSpc>
                <a:spcPts val="2400"/>
              </a:lnSpc>
              <a:spcBef>
                <a:spcPts val="500"/>
              </a:spcBef>
              <a:buClrTx/>
              <a:buSzPct val="80000"/>
              <a:buFontTx/>
              <a:buNone/>
            </a:pPr>
            <a:r>
              <a:rPr lang="en-US" altLang="en-US" sz="1800" i="1" dirty="0">
                <a:solidFill>
                  <a:srgbClr val="808080"/>
                </a:solidFill>
                <a:latin typeface="Arial" panose="020B0604020202020204" pitchFamily="34" charset="0"/>
              </a:rPr>
              <a:t>  </a:t>
            </a:r>
            <a:endParaRPr lang="en-US" altLang="en-US" sz="1800" dirty="0">
              <a:solidFill>
                <a:srgbClr val="808080"/>
              </a:solidFill>
              <a:latin typeface="Arial" panose="020B0604020202020204" pitchFamily="34" charset="0"/>
            </a:endParaRP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Access latency dominated by steps 2 and 3</a:t>
            </a: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Cycling time dominated by steps 2, 3 and 5</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2 proportional to 2</a:t>
            </a:r>
            <a:r>
              <a:rPr lang="en-US" altLang="en-US" sz="1800" baseline="30000" dirty="0">
                <a:solidFill>
                  <a:srgbClr val="000000"/>
                </a:solidFill>
                <a:latin typeface="Arial" panose="020B0604020202020204" pitchFamily="34" charset="0"/>
              </a:rPr>
              <a:t>m</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3 and 5 proportional to 2</a:t>
            </a:r>
            <a:r>
              <a:rPr lang="en-US" altLang="en-US" sz="1800" baseline="30000" dirty="0">
                <a:solidFill>
                  <a:srgbClr val="000000"/>
                </a:solidFill>
                <a:latin typeface="Arial" panose="020B0604020202020204" pitchFamily="34" charset="0"/>
              </a:rPr>
              <a:t>n</a:t>
            </a:r>
          </a:p>
        </p:txBody>
      </p:sp>
    </p:spTree>
    <p:extLst>
      <p:ext uri="{BB962C8B-B14F-4D97-AF65-F5344CB8AC3E}">
        <p14:creationId xmlns:p14="http://schemas.microsoft.com/office/powerpoint/2010/main" val="180140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4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4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4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4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4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43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943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43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9431">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9431">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431">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4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a:extLst>
              <a:ext uri="{FF2B5EF4-FFF2-40B4-BE49-F238E27FC236}">
                <a16:creationId xmlns:a16="http://schemas.microsoft.com/office/drawing/2014/main" id="{C4B91F87-B2C3-4CFF-A673-2E820EDD5A75}"/>
              </a:ext>
            </a:extLst>
          </p:cNvPr>
          <p:cNvSpPr>
            <a:spLocks noGrp="1"/>
          </p:cNvSpPr>
          <p:nvPr>
            <p:ph type="title"/>
          </p:nvPr>
        </p:nvSpPr>
        <p:spPr>
          <a:xfrm>
            <a:off x="206375" y="-42862"/>
            <a:ext cx="8915400" cy="1066800"/>
          </a:xfrm>
        </p:spPr>
        <p:txBody>
          <a:bodyPr/>
          <a:lstStyle/>
          <a:p>
            <a:r>
              <a:rPr lang="en-US" altLang="en-US" sz="3800" dirty="0">
                <a:ea typeface="ＭＳ Ｐゴシック" panose="020B0600070205080204" pitchFamily="34" charset="-128"/>
              </a:rPr>
              <a:t>DRAM (Dynamic Random Access Memory)</a:t>
            </a:r>
          </a:p>
        </p:txBody>
      </p:sp>
      <p:sp>
        <p:nvSpPr>
          <p:cNvPr id="178179" name="Slide Number Placeholder 3">
            <a:extLst>
              <a:ext uri="{FF2B5EF4-FFF2-40B4-BE49-F238E27FC236}">
                <a16:creationId xmlns:a16="http://schemas.microsoft.com/office/drawing/2014/main" id="{590DDBAF-11D3-4F9B-B620-D2EFA59D014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C1556630-A1ED-4CFC-BCF6-8555D67D1814}" type="slidenum">
              <a:rPr lang="en-US" altLang="en-US" sz="1600">
                <a:solidFill>
                  <a:srgbClr val="000000"/>
                </a:solidFill>
                <a:latin typeface="Garamond" panose="02020404030301010803" pitchFamily="18" charset="0"/>
              </a:rPr>
              <a:pPr eaLnBrk="1" hangingPunct="1">
                <a:spcBef>
                  <a:spcPct val="0"/>
                </a:spcBef>
                <a:buClrTx/>
                <a:buSzTx/>
                <a:buFontTx/>
                <a:buNone/>
              </a:pPr>
              <a:t>16</a:t>
            </a:fld>
            <a:endParaRPr lang="en-US" altLang="en-US" sz="1600">
              <a:solidFill>
                <a:srgbClr val="000000"/>
              </a:solidFill>
              <a:latin typeface="Garamond" panose="02020404030301010803" pitchFamily="18" charset="0"/>
            </a:endParaRPr>
          </a:p>
        </p:txBody>
      </p:sp>
      <p:sp>
        <p:nvSpPr>
          <p:cNvPr id="178180" name="Freeform 4">
            <a:extLst>
              <a:ext uri="{FF2B5EF4-FFF2-40B4-BE49-F238E27FC236}">
                <a16:creationId xmlns:a16="http://schemas.microsoft.com/office/drawing/2014/main" id="{432C45F1-8290-4C2B-B7A7-106089293463}"/>
              </a:ext>
            </a:extLst>
          </p:cNvPr>
          <p:cNvSpPr>
            <a:spLocks/>
          </p:cNvSpPr>
          <p:nvPr/>
        </p:nvSpPr>
        <p:spPr bwMode="auto">
          <a:xfrm>
            <a:off x="1152525" y="19812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81" name="Line 5">
            <a:extLst>
              <a:ext uri="{FF2B5EF4-FFF2-40B4-BE49-F238E27FC236}">
                <a16:creationId xmlns:a16="http://schemas.microsoft.com/office/drawing/2014/main" id="{48BFBD2B-A87B-4927-A9FB-6DBAF0CF4938}"/>
              </a:ext>
            </a:extLst>
          </p:cNvPr>
          <p:cNvSpPr>
            <a:spLocks noChangeShapeType="1"/>
          </p:cNvSpPr>
          <p:nvPr/>
        </p:nvSpPr>
        <p:spPr bwMode="auto">
          <a:xfrm>
            <a:off x="1381125" y="19050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2" name="Oval 6">
            <a:extLst>
              <a:ext uri="{FF2B5EF4-FFF2-40B4-BE49-F238E27FC236}">
                <a16:creationId xmlns:a16="http://schemas.microsoft.com/office/drawing/2014/main" id="{4D8FD6DC-BC12-4610-9F9C-354F389571CC}"/>
              </a:ext>
            </a:extLst>
          </p:cNvPr>
          <p:cNvSpPr>
            <a:spLocks noChangeArrowheads="1"/>
          </p:cNvSpPr>
          <p:nvPr/>
        </p:nvSpPr>
        <p:spPr bwMode="auto">
          <a:xfrm flipH="1">
            <a:off x="1457325" y="17526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183" name="Line 7">
            <a:extLst>
              <a:ext uri="{FF2B5EF4-FFF2-40B4-BE49-F238E27FC236}">
                <a16:creationId xmlns:a16="http://schemas.microsoft.com/office/drawing/2014/main" id="{56693B5D-F388-485A-898F-58BEEA296A61}"/>
              </a:ext>
            </a:extLst>
          </p:cNvPr>
          <p:cNvSpPr>
            <a:spLocks noChangeShapeType="1"/>
          </p:cNvSpPr>
          <p:nvPr/>
        </p:nvSpPr>
        <p:spPr bwMode="auto">
          <a:xfrm>
            <a:off x="1152525" y="8382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4" name="Line 8">
            <a:extLst>
              <a:ext uri="{FF2B5EF4-FFF2-40B4-BE49-F238E27FC236}">
                <a16:creationId xmlns:a16="http://schemas.microsoft.com/office/drawing/2014/main" id="{BA556C44-7812-43F0-8AF4-9AA37022C7F3}"/>
              </a:ext>
            </a:extLst>
          </p:cNvPr>
          <p:cNvSpPr>
            <a:spLocks noChangeShapeType="1"/>
          </p:cNvSpPr>
          <p:nvPr/>
        </p:nvSpPr>
        <p:spPr bwMode="auto">
          <a:xfrm>
            <a:off x="466725" y="13716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5" name="Line 9">
            <a:extLst>
              <a:ext uri="{FF2B5EF4-FFF2-40B4-BE49-F238E27FC236}">
                <a16:creationId xmlns:a16="http://schemas.microsoft.com/office/drawing/2014/main" id="{D721E189-E064-47BA-AC68-DEBC018306CE}"/>
              </a:ext>
            </a:extLst>
          </p:cNvPr>
          <p:cNvSpPr>
            <a:spLocks noChangeShapeType="1"/>
          </p:cNvSpPr>
          <p:nvPr/>
        </p:nvSpPr>
        <p:spPr bwMode="auto">
          <a:xfrm>
            <a:off x="1533525" y="13716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6" name="Text Box 10">
            <a:extLst>
              <a:ext uri="{FF2B5EF4-FFF2-40B4-BE49-F238E27FC236}">
                <a16:creationId xmlns:a16="http://schemas.microsoft.com/office/drawing/2014/main" id="{FF6758E2-98BA-4248-9AFC-2EAD32497B80}"/>
              </a:ext>
            </a:extLst>
          </p:cNvPr>
          <p:cNvSpPr txBox="1">
            <a:spLocks noChangeArrowheads="1"/>
          </p:cNvSpPr>
          <p:nvPr/>
        </p:nvSpPr>
        <p:spPr bwMode="auto">
          <a:xfrm>
            <a:off x="1800225" y="10493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8187" name="Text Box 11">
            <a:extLst>
              <a:ext uri="{FF2B5EF4-FFF2-40B4-BE49-F238E27FC236}">
                <a16:creationId xmlns:a16="http://schemas.microsoft.com/office/drawing/2014/main" id="{09773909-3C38-4888-BB93-C7CFE1F83398}"/>
              </a:ext>
            </a:extLst>
          </p:cNvPr>
          <p:cNvSpPr txBox="1">
            <a:spLocks noChangeArrowheads="1"/>
          </p:cNvSpPr>
          <p:nvPr/>
        </p:nvSpPr>
        <p:spPr bwMode="auto">
          <a:xfrm rot="16200000">
            <a:off x="525463" y="20351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8188" name="Rectangle 12">
            <a:extLst>
              <a:ext uri="{FF2B5EF4-FFF2-40B4-BE49-F238E27FC236}">
                <a16:creationId xmlns:a16="http://schemas.microsoft.com/office/drawing/2014/main" id="{0AF74A0F-A04A-4F6F-B61F-52709B892B90}"/>
              </a:ext>
            </a:extLst>
          </p:cNvPr>
          <p:cNvSpPr>
            <a:spLocks noChangeArrowheads="1"/>
          </p:cNvSpPr>
          <p:nvPr/>
        </p:nvSpPr>
        <p:spPr bwMode="auto">
          <a:xfrm>
            <a:off x="1958975" y="30226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8189" name="AutoShape 13">
            <a:extLst>
              <a:ext uri="{FF2B5EF4-FFF2-40B4-BE49-F238E27FC236}">
                <a16:creationId xmlns:a16="http://schemas.microsoft.com/office/drawing/2014/main" id="{9099087A-E0F3-4D8A-A82B-09178316D934}"/>
              </a:ext>
            </a:extLst>
          </p:cNvPr>
          <p:cNvSpPr>
            <a:spLocks noChangeArrowheads="1"/>
          </p:cNvSpPr>
          <p:nvPr/>
        </p:nvSpPr>
        <p:spPr bwMode="auto">
          <a:xfrm>
            <a:off x="1958975" y="53848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8190" name="Line 14">
            <a:extLst>
              <a:ext uri="{FF2B5EF4-FFF2-40B4-BE49-F238E27FC236}">
                <a16:creationId xmlns:a16="http://schemas.microsoft.com/office/drawing/2014/main" id="{D48B8D34-6AAF-4048-AD18-4C18B0CC335C}"/>
              </a:ext>
            </a:extLst>
          </p:cNvPr>
          <p:cNvSpPr>
            <a:spLocks noChangeShapeType="1"/>
          </p:cNvSpPr>
          <p:nvPr/>
        </p:nvSpPr>
        <p:spPr bwMode="auto">
          <a:xfrm>
            <a:off x="3101975" y="50800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1" name="AutoShape 15">
            <a:extLst>
              <a:ext uri="{FF2B5EF4-FFF2-40B4-BE49-F238E27FC236}">
                <a16:creationId xmlns:a16="http://schemas.microsoft.com/office/drawing/2014/main" id="{8BB2A71C-D810-4A27-B765-0114691023FB}"/>
              </a:ext>
            </a:extLst>
          </p:cNvPr>
          <p:cNvSpPr>
            <a:spLocks noChangeArrowheads="1"/>
          </p:cNvSpPr>
          <p:nvPr/>
        </p:nvSpPr>
        <p:spPr bwMode="auto">
          <a:xfrm rot="5400000">
            <a:off x="434975" y="39370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2" name="Line 16">
            <a:extLst>
              <a:ext uri="{FF2B5EF4-FFF2-40B4-BE49-F238E27FC236}">
                <a16:creationId xmlns:a16="http://schemas.microsoft.com/office/drawing/2014/main" id="{C1B25102-A222-4902-BD25-C61D6C739AF8}"/>
              </a:ext>
            </a:extLst>
          </p:cNvPr>
          <p:cNvSpPr>
            <a:spLocks noChangeShapeType="1"/>
          </p:cNvSpPr>
          <p:nvPr/>
        </p:nvSpPr>
        <p:spPr bwMode="auto">
          <a:xfrm>
            <a:off x="1577975" y="40894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3" name="Line 17">
            <a:extLst>
              <a:ext uri="{FF2B5EF4-FFF2-40B4-BE49-F238E27FC236}">
                <a16:creationId xmlns:a16="http://schemas.microsoft.com/office/drawing/2014/main" id="{A0206FE7-6AF8-40E6-B92B-C3A0F87DEFFB}"/>
              </a:ext>
            </a:extLst>
          </p:cNvPr>
          <p:cNvSpPr>
            <a:spLocks noChangeShapeType="1"/>
          </p:cNvSpPr>
          <p:nvPr/>
        </p:nvSpPr>
        <p:spPr bwMode="auto">
          <a:xfrm flipV="1">
            <a:off x="1730375" y="40132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4" name="Line 18">
            <a:extLst>
              <a:ext uri="{FF2B5EF4-FFF2-40B4-BE49-F238E27FC236}">
                <a16:creationId xmlns:a16="http://schemas.microsoft.com/office/drawing/2014/main" id="{BFE12F38-A8A8-4BC6-B56F-DED9E845F1CB}"/>
              </a:ext>
            </a:extLst>
          </p:cNvPr>
          <p:cNvSpPr>
            <a:spLocks noChangeShapeType="1"/>
          </p:cNvSpPr>
          <p:nvPr/>
        </p:nvSpPr>
        <p:spPr bwMode="auto">
          <a:xfrm flipV="1">
            <a:off x="3025775" y="52324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5" name="Line 19">
            <a:extLst>
              <a:ext uri="{FF2B5EF4-FFF2-40B4-BE49-F238E27FC236}">
                <a16:creationId xmlns:a16="http://schemas.microsoft.com/office/drawing/2014/main" id="{98DBD3C2-7B97-468F-9C95-C99000A91E48}"/>
              </a:ext>
            </a:extLst>
          </p:cNvPr>
          <p:cNvSpPr>
            <a:spLocks noChangeShapeType="1"/>
          </p:cNvSpPr>
          <p:nvPr/>
        </p:nvSpPr>
        <p:spPr bwMode="auto">
          <a:xfrm>
            <a:off x="206375" y="40894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6" name="Freeform 20">
            <a:extLst>
              <a:ext uri="{FF2B5EF4-FFF2-40B4-BE49-F238E27FC236}">
                <a16:creationId xmlns:a16="http://schemas.microsoft.com/office/drawing/2014/main" id="{E0E00A38-5667-4973-BDFE-A2F42A17CF2A}"/>
              </a:ext>
            </a:extLst>
          </p:cNvPr>
          <p:cNvSpPr>
            <a:spLocks/>
          </p:cNvSpPr>
          <p:nvPr/>
        </p:nvSpPr>
        <p:spPr bwMode="auto">
          <a:xfrm>
            <a:off x="609600" y="4089400"/>
            <a:ext cx="14255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7" name="Line 21">
            <a:extLst>
              <a:ext uri="{FF2B5EF4-FFF2-40B4-BE49-F238E27FC236}">
                <a16:creationId xmlns:a16="http://schemas.microsoft.com/office/drawing/2014/main" id="{877A313B-2F87-4436-A274-E68F25C2765D}"/>
              </a:ext>
            </a:extLst>
          </p:cNvPr>
          <p:cNvSpPr>
            <a:spLocks noChangeShapeType="1"/>
          </p:cNvSpPr>
          <p:nvPr/>
        </p:nvSpPr>
        <p:spPr bwMode="auto">
          <a:xfrm flipV="1">
            <a:off x="1028700" y="40132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8" name="Line 22">
            <a:extLst>
              <a:ext uri="{FF2B5EF4-FFF2-40B4-BE49-F238E27FC236}">
                <a16:creationId xmlns:a16="http://schemas.microsoft.com/office/drawing/2014/main" id="{0AB1854A-B6DB-441A-9778-04A756570322}"/>
              </a:ext>
            </a:extLst>
          </p:cNvPr>
          <p:cNvSpPr>
            <a:spLocks noChangeShapeType="1"/>
          </p:cNvSpPr>
          <p:nvPr/>
        </p:nvSpPr>
        <p:spPr bwMode="auto">
          <a:xfrm flipV="1">
            <a:off x="1196975" y="53848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9" name="Rectangle 23">
            <a:extLst>
              <a:ext uri="{FF2B5EF4-FFF2-40B4-BE49-F238E27FC236}">
                <a16:creationId xmlns:a16="http://schemas.microsoft.com/office/drawing/2014/main" id="{928B8CB9-DEC1-42EE-B7E3-0F7F2A32355C}"/>
              </a:ext>
            </a:extLst>
          </p:cNvPr>
          <p:cNvSpPr>
            <a:spLocks noChangeArrowheads="1"/>
          </p:cNvSpPr>
          <p:nvPr/>
        </p:nvSpPr>
        <p:spPr bwMode="auto">
          <a:xfrm>
            <a:off x="3124200" y="5080000"/>
            <a:ext cx="438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endParaRPr lang="en-US" altLang="en-US" sz="1800" i="1">
              <a:solidFill>
                <a:srgbClr val="5F5F5F"/>
              </a:solidFill>
              <a:latin typeface="Arial" panose="020B0604020202020204" pitchFamily="34" charset="0"/>
            </a:endParaRPr>
          </a:p>
        </p:txBody>
      </p:sp>
      <p:sp>
        <p:nvSpPr>
          <p:cNvPr id="178200" name="Rectangle 24">
            <a:extLst>
              <a:ext uri="{FF2B5EF4-FFF2-40B4-BE49-F238E27FC236}">
                <a16:creationId xmlns:a16="http://schemas.microsoft.com/office/drawing/2014/main" id="{ACC78E7F-99C9-46EB-AC8F-DFEA6B785ED6}"/>
              </a:ext>
            </a:extLst>
          </p:cNvPr>
          <p:cNvSpPr>
            <a:spLocks noChangeArrowheads="1"/>
          </p:cNvSpPr>
          <p:nvPr/>
        </p:nvSpPr>
        <p:spPr bwMode="auto">
          <a:xfrm>
            <a:off x="1568450" y="36322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8201" name="Rectangle 25">
            <a:extLst>
              <a:ext uri="{FF2B5EF4-FFF2-40B4-BE49-F238E27FC236}">
                <a16:creationId xmlns:a16="http://schemas.microsoft.com/office/drawing/2014/main" id="{A629220A-43C9-45B0-99E9-5BB0943FA888}"/>
              </a:ext>
            </a:extLst>
          </p:cNvPr>
          <p:cNvSpPr>
            <a:spLocks noChangeArrowheads="1"/>
          </p:cNvSpPr>
          <p:nvPr/>
        </p:nvSpPr>
        <p:spPr bwMode="auto">
          <a:xfrm>
            <a:off x="917575" y="37084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8202" name="Rectangle 26">
            <a:extLst>
              <a:ext uri="{FF2B5EF4-FFF2-40B4-BE49-F238E27FC236}">
                <a16:creationId xmlns:a16="http://schemas.microsoft.com/office/drawing/2014/main" id="{620F917B-354B-4C89-BE77-05F3324EE328}"/>
              </a:ext>
            </a:extLst>
          </p:cNvPr>
          <p:cNvSpPr>
            <a:spLocks noChangeArrowheads="1"/>
          </p:cNvSpPr>
          <p:nvPr/>
        </p:nvSpPr>
        <p:spPr bwMode="auto">
          <a:xfrm>
            <a:off x="1082675" y="50450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8203" name="Line 27">
            <a:extLst>
              <a:ext uri="{FF2B5EF4-FFF2-40B4-BE49-F238E27FC236}">
                <a16:creationId xmlns:a16="http://schemas.microsoft.com/office/drawing/2014/main" id="{4D131520-47BD-4ABB-9C2E-32AB15B83B64}"/>
              </a:ext>
            </a:extLst>
          </p:cNvPr>
          <p:cNvSpPr>
            <a:spLocks noChangeShapeType="1"/>
          </p:cNvSpPr>
          <p:nvPr/>
        </p:nvSpPr>
        <p:spPr bwMode="auto">
          <a:xfrm>
            <a:off x="3101975" y="56134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8204" name="Line 28">
            <a:extLst>
              <a:ext uri="{FF2B5EF4-FFF2-40B4-BE49-F238E27FC236}">
                <a16:creationId xmlns:a16="http://schemas.microsoft.com/office/drawing/2014/main" id="{AB90529E-1ED8-4E1B-83B7-2E8642B30100}"/>
              </a:ext>
            </a:extLst>
          </p:cNvPr>
          <p:cNvSpPr>
            <a:spLocks noChangeShapeType="1"/>
          </p:cNvSpPr>
          <p:nvPr/>
        </p:nvSpPr>
        <p:spPr bwMode="auto">
          <a:xfrm flipV="1">
            <a:off x="3025775" y="57150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5" name="Rectangle 29">
            <a:extLst>
              <a:ext uri="{FF2B5EF4-FFF2-40B4-BE49-F238E27FC236}">
                <a16:creationId xmlns:a16="http://schemas.microsoft.com/office/drawing/2014/main" id="{6AD51111-D8FA-4B91-9F81-B9034A8D0428}"/>
              </a:ext>
            </a:extLst>
          </p:cNvPr>
          <p:cNvSpPr>
            <a:spLocks noChangeArrowheads="1"/>
          </p:cNvSpPr>
          <p:nvPr/>
        </p:nvSpPr>
        <p:spPr bwMode="auto">
          <a:xfrm>
            <a:off x="3140075" y="55784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sp>
        <p:nvSpPr>
          <p:cNvPr id="178206" name="Line 30">
            <a:extLst>
              <a:ext uri="{FF2B5EF4-FFF2-40B4-BE49-F238E27FC236}">
                <a16:creationId xmlns:a16="http://schemas.microsoft.com/office/drawing/2014/main" id="{FF8269FD-C427-4C7B-8B95-79D094F49615}"/>
              </a:ext>
            </a:extLst>
          </p:cNvPr>
          <p:cNvSpPr>
            <a:spLocks noChangeShapeType="1"/>
          </p:cNvSpPr>
          <p:nvPr/>
        </p:nvSpPr>
        <p:spPr bwMode="auto">
          <a:xfrm>
            <a:off x="1981200" y="22098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7" name="Line 31">
            <a:extLst>
              <a:ext uri="{FF2B5EF4-FFF2-40B4-BE49-F238E27FC236}">
                <a16:creationId xmlns:a16="http://schemas.microsoft.com/office/drawing/2014/main" id="{CDC18457-C73B-47B8-A932-0BA9362B20D5}"/>
              </a:ext>
            </a:extLst>
          </p:cNvPr>
          <p:cNvSpPr>
            <a:spLocks noChangeShapeType="1"/>
          </p:cNvSpPr>
          <p:nvPr/>
        </p:nvSpPr>
        <p:spPr bwMode="auto">
          <a:xfrm>
            <a:off x="1828800" y="23622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8" name="Line 32">
            <a:extLst>
              <a:ext uri="{FF2B5EF4-FFF2-40B4-BE49-F238E27FC236}">
                <a16:creationId xmlns:a16="http://schemas.microsoft.com/office/drawing/2014/main" id="{40F45295-4893-4EFB-AD7A-6ECB3567D5E3}"/>
              </a:ext>
            </a:extLst>
          </p:cNvPr>
          <p:cNvSpPr>
            <a:spLocks noChangeShapeType="1"/>
          </p:cNvSpPr>
          <p:nvPr/>
        </p:nvSpPr>
        <p:spPr bwMode="auto">
          <a:xfrm>
            <a:off x="1828800" y="2438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9" name="Rectangle 33">
            <a:extLst>
              <a:ext uri="{FF2B5EF4-FFF2-40B4-BE49-F238E27FC236}">
                <a16:creationId xmlns:a16="http://schemas.microsoft.com/office/drawing/2014/main" id="{2EE8EB15-FA67-4DAA-89F5-66EF3C79A466}"/>
              </a:ext>
            </a:extLst>
          </p:cNvPr>
          <p:cNvSpPr>
            <a:spLocks noChangeArrowheads="1"/>
          </p:cNvSpPr>
          <p:nvPr/>
        </p:nvSpPr>
        <p:spPr bwMode="auto">
          <a:xfrm>
            <a:off x="762000" y="37084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0" name="Rectangle 34">
            <a:extLst>
              <a:ext uri="{FF2B5EF4-FFF2-40B4-BE49-F238E27FC236}">
                <a16:creationId xmlns:a16="http://schemas.microsoft.com/office/drawing/2014/main" id="{3071FD30-2583-4637-8213-2540A7A03AFD}"/>
              </a:ext>
            </a:extLst>
          </p:cNvPr>
          <p:cNvSpPr>
            <a:spLocks noChangeArrowheads="1"/>
          </p:cNvSpPr>
          <p:nvPr/>
        </p:nvSpPr>
        <p:spPr bwMode="auto">
          <a:xfrm>
            <a:off x="762000" y="50800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1" name="Line 35">
            <a:extLst>
              <a:ext uri="{FF2B5EF4-FFF2-40B4-BE49-F238E27FC236}">
                <a16:creationId xmlns:a16="http://schemas.microsoft.com/office/drawing/2014/main" id="{41198F0F-71B1-4BEE-92F5-64170434F6BD}"/>
              </a:ext>
            </a:extLst>
          </p:cNvPr>
          <p:cNvSpPr>
            <a:spLocks noChangeShapeType="1"/>
          </p:cNvSpPr>
          <p:nvPr/>
        </p:nvSpPr>
        <p:spPr bwMode="auto">
          <a:xfrm>
            <a:off x="1981200" y="2438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2" name="AutoShape 36">
            <a:extLst>
              <a:ext uri="{FF2B5EF4-FFF2-40B4-BE49-F238E27FC236}">
                <a16:creationId xmlns:a16="http://schemas.microsoft.com/office/drawing/2014/main" id="{BDD25814-8FBE-4317-BA74-1B277EFFC2A4}"/>
              </a:ext>
            </a:extLst>
          </p:cNvPr>
          <p:cNvSpPr>
            <a:spLocks noChangeArrowheads="1"/>
          </p:cNvSpPr>
          <p:nvPr/>
        </p:nvSpPr>
        <p:spPr bwMode="auto">
          <a:xfrm flipV="1">
            <a:off x="1828800" y="26670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3" name="Line 37">
            <a:extLst>
              <a:ext uri="{FF2B5EF4-FFF2-40B4-BE49-F238E27FC236}">
                <a16:creationId xmlns:a16="http://schemas.microsoft.com/office/drawing/2014/main" id="{E070191B-D154-4170-A299-B3256FA99F88}"/>
              </a:ext>
            </a:extLst>
          </p:cNvPr>
          <p:cNvSpPr>
            <a:spLocks noChangeShapeType="1"/>
          </p:cNvSpPr>
          <p:nvPr/>
        </p:nvSpPr>
        <p:spPr bwMode="auto">
          <a:xfrm>
            <a:off x="838200" y="3403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4" name="Line 38">
            <a:extLst>
              <a:ext uri="{FF2B5EF4-FFF2-40B4-BE49-F238E27FC236}">
                <a16:creationId xmlns:a16="http://schemas.microsoft.com/office/drawing/2014/main" id="{89EF863F-C8F0-4D75-84C7-37D8EE182284}"/>
              </a:ext>
            </a:extLst>
          </p:cNvPr>
          <p:cNvSpPr>
            <a:spLocks noChangeShapeType="1"/>
          </p:cNvSpPr>
          <p:nvPr/>
        </p:nvSpPr>
        <p:spPr bwMode="auto">
          <a:xfrm>
            <a:off x="838200" y="58420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5" name="Rectangle 39">
            <a:extLst>
              <a:ext uri="{FF2B5EF4-FFF2-40B4-BE49-F238E27FC236}">
                <a16:creationId xmlns:a16="http://schemas.microsoft.com/office/drawing/2014/main" id="{DC5A0016-F315-4124-A788-B2187436F082}"/>
              </a:ext>
            </a:extLst>
          </p:cNvPr>
          <p:cNvSpPr>
            <a:spLocks noChangeArrowheads="1"/>
          </p:cNvSpPr>
          <p:nvPr/>
        </p:nvSpPr>
        <p:spPr bwMode="auto">
          <a:xfrm>
            <a:off x="508000" y="30988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RAS</a:t>
            </a:r>
          </a:p>
        </p:txBody>
      </p:sp>
      <p:sp>
        <p:nvSpPr>
          <p:cNvPr id="178216" name="Rectangle 40">
            <a:extLst>
              <a:ext uri="{FF2B5EF4-FFF2-40B4-BE49-F238E27FC236}">
                <a16:creationId xmlns:a16="http://schemas.microsoft.com/office/drawing/2014/main" id="{639EE0F4-8846-4975-821D-4B69CEE71344}"/>
              </a:ext>
            </a:extLst>
          </p:cNvPr>
          <p:cNvSpPr>
            <a:spLocks noChangeArrowheads="1"/>
          </p:cNvSpPr>
          <p:nvPr/>
        </p:nvSpPr>
        <p:spPr bwMode="auto">
          <a:xfrm>
            <a:off x="457200" y="62230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CAS</a:t>
            </a:r>
          </a:p>
        </p:txBody>
      </p:sp>
      <p:sp>
        <p:nvSpPr>
          <p:cNvPr id="178217" name="Rectangle 41">
            <a:extLst>
              <a:ext uri="{FF2B5EF4-FFF2-40B4-BE49-F238E27FC236}">
                <a16:creationId xmlns:a16="http://schemas.microsoft.com/office/drawing/2014/main" id="{6A91A5FF-62DD-4A41-A984-CDEAD42B7C6A}"/>
              </a:ext>
            </a:extLst>
          </p:cNvPr>
          <p:cNvSpPr>
            <a:spLocks noChangeArrowheads="1"/>
          </p:cNvSpPr>
          <p:nvPr/>
        </p:nvSpPr>
        <p:spPr bwMode="auto">
          <a:xfrm>
            <a:off x="1581150" y="5940425"/>
            <a:ext cx="2609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A DRAM die comprises </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of multiple such arrays</a:t>
            </a:r>
          </a:p>
        </p:txBody>
      </p:sp>
      <p:sp>
        <p:nvSpPr>
          <p:cNvPr id="60458" name="Rectangle 3">
            <a:extLst>
              <a:ext uri="{FF2B5EF4-FFF2-40B4-BE49-F238E27FC236}">
                <a16:creationId xmlns:a16="http://schemas.microsoft.com/office/drawing/2014/main" id="{4FAF446D-7ECA-4894-98EF-D2F057658C3D}"/>
              </a:ext>
            </a:extLst>
          </p:cNvPr>
          <p:cNvSpPr txBox="1">
            <a:spLocks noChangeArrowheads="1"/>
          </p:cNvSpPr>
          <p:nvPr/>
        </p:nvSpPr>
        <p:spPr bwMode="auto">
          <a:xfrm>
            <a:off x="4724400" y="839788"/>
            <a:ext cx="4191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2000">
                <a:solidFill>
                  <a:srgbClr val="000000"/>
                </a:solidFill>
                <a:latin typeface="Arial" panose="020B0604020202020204" pitchFamily="34" charset="0"/>
              </a:rPr>
              <a:t>Bits stored as charges on node capacitance (non-restorative)</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when read</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over time</a:t>
            </a:r>
          </a:p>
          <a:p>
            <a:pPr>
              <a:lnSpc>
                <a:spcPts val="2400"/>
              </a:lnSpc>
              <a:spcBef>
                <a:spcPts val="500"/>
              </a:spcBef>
              <a:buClrTx/>
              <a:buSzPct val="80000"/>
              <a:buFontTx/>
              <a:buNone/>
            </a:pPr>
            <a:r>
              <a:rPr lang="en-US" altLang="en-US" sz="200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1~3 same as SRAM</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4. a </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flip-flopping</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 sense amp amplifies and regenerates the bitline, data bit is mux</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ed out</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5. precharge all bitlines</a:t>
            </a:r>
          </a:p>
          <a:p>
            <a:pPr lvl="1">
              <a:lnSpc>
                <a:spcPts val="2200"/>
              </a:lnSpc>
              <a:spcBef>
                <a:spcPts val="500"/>
              </a:spcBef>
              <a:buClr>
                <a:srgbClr val="003399"/>
              </a:buClr>
              <a:buSzPct val="40000"/>
              <a:buFontTx/>
              <a:buNone/>
            </a:pPr>
            <a:endParaRPr lang="en-US" altLang="en-US" sz="2000">
              <a:solidFill>
                <a:srgbClr val="000000"/>
              </a:solidFill>
              <a:latin typeface="Arial" panose="020B0604020202020204" pitchFamily="34" charset="0"/>
            </a:endParaRPr>
          </a:p>
          <a:p>
            <a:pPr>
              <a:lnSpc>
                <a:spcPts val="2400"/>
              </a:lnSpc>
              <a:spcBef>
                <a:spcPts val="500"/>
              </a:spcBef>
              <a:buClrTx/>
              <a:buSzPct val="80000"/>
              <a:buFontTx/>
              <a:buNone/>
            </a:pPr>
            <a:r>
              <a:rPr lang="en-US" altLang="en-US" sz="2000">
                <a:solidFill>
                  <a:srgbClr val="FF0000"/>
                </a:solidFill>
                <a:latin typeface="Arial" panose="020B0604020202020204" pitchFamily="34" charset="0"/>
              </a:rPr>
              <a:t>Destructive reads</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Charge loss over time</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Refresh</a:t>
            </a:r>
            <a:r>
              <a:rPr lang="en-US" altLang="en-US" sz="2000">
                <a:solidFill>
                  <a:srgbClr val="000000"/>
                </a:solidFill>
                <a:latin typeface="Arial" panose="020B0604020202020204" pitchFamily="34" charset="0"/>
              </a:rPr>
              <a:t>: A DRAM controller must periodically read each row within the allowed refresh time (10s of ms) such that charge is restored</a:t>
            </a:r>
            <a:endParaRPr lang="en-US" altLang="en-US" sz="2000">
              <a:solidFill>
                <a:srgbClr val="000000"/>
              </a:solidFill>
              <a:latin typeface="Arial Narrow" panose="020B0606020202030204" pitchFamily="34" charset="0"/>
            </a:endParaRPr>
          </a:p>
          <a:p>
            <a:pPr>
              <a:lnSpc>
                <a:spcPts val="2400"/>
              </a:lnSpc>
              <a:spcBef>
                <a:spcPts val="500"/>
              </a:spcBef>
              <a:buClrTx/>
              <a:buSzPct val="80000"/>
              <a:buFontTx/>
              <a:buNone/>
            </a:pPr>
            <a:endParaRPr lang="en-US" altLang="en-US" sz="2000" i="1">
              <a:solidFill>
                <a:srgbClr val="000000"/>
              </a:solidFill>
              <a:latin typeface="Arial Narrow" panose="020B0606020202030204" pitchFamily="34" charset="0"/>
            </a:endParaRPr>
          </a:p>
        </p:txBody>
      </p:sp>
    </p:spTree>
    <p:extLst>
      <p:ext uri="{BB962C8B-B14F-4D97-AF65-F5344CB8AC3E}">
        <p14:creationId xmlns:p14="http://schemas.microsoft.com/office/powerpoint/2010/main" val="3341710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45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5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5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045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045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0458">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0458">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0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a:extLst>
              <a:ext uri="{FF2B5EF4-FFF2-40B4-BE49-F238E27FC236}">
                <a16:creationId xmlns:a16="http://schemas.microsoft.com/office/drawing/2014/main" id="{7ECBBFFA-D30F-46CB-AC2E-11599F2721E8}"/>
              </a:ext>
            </a:extLst>
          </p:cNvPr>
          <p:cNvSpPr>
            <a:spLocks noGrp="1"/>
          </p:cNvSpPr>
          <p:nvPr>
            <p:ph type="title"/>
          </p:nvPr>
        </p:nvSpPr>
        <p:spPr>
          <a:xfrm>
            <a:off x="457200" y="0"/>
            <a:ext cx="8229600" cy="1143000"/>
          </a:xfrm>
        </p:spPr>
        <p:txBody>
          <a:bodyPr/>
          <a:lstStyle/>
          <a:p>
            <a:r>
              <a:rPr lang="en-US" altLang="en-US" dirty="0">
                <a:ea typeface="ＭＳ Ｐゴシック" panose="020B0600070205080204" pitchFamily="34" charset="-128"/>
              </a:rPr>
              <a:t>DRAM vs. SRAM</a:t>
            </a:r>
          </a:p>
        </p:txBody>
      </p:sp>
      <p:sp>
        <p:nvSpPr>
          <p:cNvPr id="179202" name="Content Placeholder 2">
            <a:extLst>
              <a:ext uri="{FF2B5EF4-FFF2-40B4-BE49-F238E27FC236}">
                <a16:creationId xmlns:a16="http://schemas.microsoft.com/office/drawing/2014/main" id="{DEFB049F-13EB-4693-B5C2-E1926570FD55}"/>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DRAM</a:t>
            </a:r>
          </a:p>
          <a:p>
            <a:pPr lvl="1"/>
            <a:r>
              <a:rPr lang="en-US" altLang="en-US">
                <a:ea typeface="ＭＳ Ｐゴシック" panose="020B0600070205080204" pitchFamily="34" charset="-128"/>
              </a:rPr>
              <a:t>Slower access (capacitor)</a:t>
            </a:r>
          </a:p>
          <a:p>
            <a:pPr lvl="1"/>
            <a:r>
              <a:rPr lang="en-US" altLang="en-US">
                <a:ea typeface="ＭＳ Ｐゴシック" panose="020B0600070205080204" pitchFamily="34" charset="-128"/>
              </a:rPr>
              <a:t>Higher density (1T 1C cell)</a:t>
            </a:r>
          </a:p>
          <a:p>
            <a:pPr lvl="1"/>
            <a:r>
              <a:rPr lang="en-US" altLang="en-US">
                <a:ea typeface="ＭＳ Ｐゴシック" panose="020B0600070205080204" pitchFamily="34" charset="-128"/>
              </a:rPr>
              <a:t>Lower cost</a:t>
            </a:r>
          </a:p>
          <a:p>
            <a:pPr lvl="1"/>
            <a:r>
              <a:rPr lang="en-US" altLang="en-US">
                <a:ea typeface="ＭＳ Ｐゴシック" panose="020B0600070205080204" pitchFamily="34" charset="-128"/>
              </a:rPr>
              <a:t>Requires refresh (power, performance, circuitry)</a:t>
            </a:r>
          </a:p>
          <a:p>
            <a:pPr lvl="1"/>
            <a:r>
              <a:rPr lang="en-US" altLang="en-US">
                <a:ea typeface="ＭＳ Ｐゴシック" panose="020B0600070205080204" pitchFamily="34" charset="-128"/>
              </a:rPr>
              <a:t>Manufacturing requires putting capacitor and logic together</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SRAM</a:t>
            </a:r>
          </a:p>
          <a:p>
            <a:pPr lvl="1"/>
            <a:r>
              <a:rPr lang="en-US" altLang="en-US">
                <a:ea typeface="ＭＳ Ｐゴシック" panose="020B0600070205080204" pitchFamily="34" charset="-128"/>
              </a:rPr>
              <a:t>Faster access (no capacitor)</a:t>
            </a:r>
          </a:p>
          <a:p>
            <a:pPr lvl="1"/>
            <a:r>
              <a:rPr lang="en-US" altLang="en-US">
                <a:ea typeface="ＭＳ Ｐゴシック" panose="020B0600070205080204" pitchFamily="34" charset="-128"/>
              </a:rPr>
              <a:t>Lower density (6T cell)</a:t>
            </a:r>
          </a:p>
          <a:p>
            <a:pPr lvl="1"/>
            <a:r>
              <a:rPr lang="en-US" altLang="en-US">
                <a:ea typeface="ＭＳ Ｐゴシック" panose="020B0600070205080204" pitchFamily="34" charset="-128"/>
              </a:rPr>
              <a:t>Higher cost</a:t>
            </a:r>
          </a:p>
          <a:p>
            <a:pPr lvl="1"/>
            <a:r>
              <a:rPr lang="en-US" altLang="en-US">
                <a:ea typeface="ＭＳ Ｐゴシック" panose="020B0600070205080204" pitchFamily="34" charset="-128"/>
              </a:rPr>
              <a:t>No need for refresh</a:t>
            </a:r>
          </a:p>
          <a:p>
            <a:pPr lvl="1"/>
            <a:r>
              <a:rPr lang="en-US" altLang="en-US">
                <a:ea typeface="ＭＳ Ｐゴシック" panose="020B0600070205080204" pitchFamily="34" charset="-128"/>
              </a:rPr>
              <a:t>Manufacturing compatible with logic process (no capacitor)</a:t>
            </a:r>
          </a:p>
        </p:txBody>
      </p:sp>
      <p:sp>
        <p:nvSpPr>
          <p:cNvPr id="179203" name="Slide Number Placeholder 3">
            <a:extLst>
              <a:ext uri="{FF2B5EF4-FFF2-40B4-BE49-F238E27FC236}">
                <a16:creationId xmlns:a16="http://schemas.microsoft.com/office/drawing/2014/main" id="{783790EB-8B1A-423C-896A-F60D2B7C1DF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7D68F88-8F65-42AA-B08E-3C73EA8094A3}" type="slidenum">
              <a:rPr lang="en-US" altLang="en-US" sz="1600">
                <a:solidFill>
                  <a:srgbClr val="000000"/>
                </a:solidFill>
                <a:latin typeface="Garamond" panose="02020404030301010803" pitchFamily="18" charset="0"/>
              </a:rPr>
              <a:pPr eaLnBrk="1" hangingPunct="1">
                <a:spcBef>
                  <a:spcPct val="0"/>
                </a:spcBef>
                <a:buClrTx/>
                <a:buSzTx/>
                <a:buFontTx/>
                <a:buNone/>
              </a:pPr>
              <a:t>17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24647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 (data from 2011)</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00FF"/>
                </a:solidFill>
                <a:ea typeface="ＭＳ Ｐゴシック" panose="020B0600070205080204" pitchFamily="34" charset="-128"/>
              </a:rPr>
              <a:t>Bigger is slower</a:t>
            </a:r>
          </a:p>
          <a:p>
            <a:pPr lvl="1"/>
            <a:r>
              <a:rPr lang="en-US" altLang="en-US" dirty="0">
                <a:ea typeface="ＭＳ Ｐゴシック" panose="020B0600070205080204" pitchFamily="34" charset="-128"/>
              </a:rPr>
              <a:t>SRAM, 512 Bytes, sub-</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SRAM,  </a:t>
            </a:r>
            <a:r>
              <a:rPr lang="en-US" altLang="en-US" dirty="0" err="1">
                <a:ea typeface="ＭＳ Ｐゴシック" panose="020B0600070205080204" pitchFamily="34" charset="-128"/>
              </a:rPr>
              <a:t>KByte~MByte</a:t>
            </a:r>
            <a:r>
              <a:rPr lang="en-US" altLang="en-US" dirty="0">
                <a:ea typeface="ＭＳ Ｐゴシック" panose="020B0600070205080204" pitchFamily="34" charset="-128"/>
              </a:rPr>
              <a:t>,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DRAM, Gigabyte, ~50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Hard Disk, Terabyte, ~10 </a:t>
            </a:r>
            <a:r>
              <a:rPr lang="en-US" altLang="en-US" dirty="0" err="1">
                <a:ea typeface="ＭＳ Ｐゴシック" panose="020B0600070205080204" pitchFamily="34" charset="-128"/>
              </a:rPr>
              <a:t>millisec</a:t>
            </a:r>
            <a:endParaRPr lang="en-US" altLang="en-US" dirty="0">
              <a:ea typeface="ＭＳ Ｐゴシック" panose="020B0600070205080204" pitchFamily="34" charset="-128"/>
            </a:endParaRPr>
          </a:p>
          <a:p>
            <a:endParaRPr lang="en-US" altLang="en-US" sz="1000"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&lt; 10$ per Megabyte</a:t>
            </a:r>
          </a:p>
          <a:p>
            <a:pPr lvl="1"/>
            <a:r>
              <a:rPr lang="en-US" altLang="en-US" dirty="0">
                <a:ea typeface="ＭＳ Ｐゴシック" panose="020B0600070205080204" pitchFamily="34" charset="-128"/>
              </a:rPr>
              <a:t>DRAM, &lt; 1$ per Megabyte</a:t>
            </a:r>
          </a:p>
          <a:p>
            <a:pPr lvl="1"/>
            <a:r>
              <a:rPr lang="en-US" altLang="en-US" dirty="0">
                <a:ea typeface="ＭＳ Ｐゴシック" panose="020B0600070205080204" pitchFamily="34" charset="-128"/>
              </a:rPr>
              <a:t>Hard Disk &lt; 1$ per Gigabyte</a:t>
            </a:r>
          </a:p>
          <a:p>
            <a:pPr lvl="1"/>
            <a:r>
              <a:rPr lang="en-US" altLang="en-US" dirty="0">
                <a:ea typeface="ＭＳ Ｐゴシック" panose="020B0600070205080204" pitchFamily="34" charset="-128"/>
              </a:rPr>
              <a:t>These sample values (circa ~2011) scale with time</a:t>
            </a:r>
          </a:p>
          <a:p>
            <a:endParaRPr lang="en-US" altLang="en-US" sz="1000" dirty="0">
              <a:ea typeface="ＭＳ Ｐゴシック" panose="020B0600070205080204" pitchFamily="34" charset="-128"/>
            </a:endParaRPr>
          </a:p>
          <a:p>
            <a:r>
              <a:rPr lang="en-US" altLang="en-US" dirty="0">
                <a:ea typeface="ＭＳ Ｐゴシック" panose="020B0600070205080204" pitchFamily="34" charset="-128"/>
              </a:rPr>
              <a:t>Other technologies have their place as well </a:t>
            </a:r>
          </a:p>
          <a:p>
            <a:pPr lvl="1"/>
            <a:r>
              <a:rPr lang="en-US" altLang="en-US" dirty="0">
                <a:ea typeface="ＭＳ Ｐゴシック" panose="020B0600070205080204" pitchFamily="34" charset="-128"/>
              </a:rPr>
              <a:t>Flash memory, PC-RAM, MRAM, RRAM (not mature yet)</a:t>
            </a: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005446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normAutofit fontScale="90000"/>
          </a:bodyPr>
          <a:lstStyle/>
          <a:p>
            <a:r>
              <a:rPr lang="en-US" altLang="en-US" dirty="0">
                <a:ea typeface="ＭＳ Ｐゴシック" panose="020B0600070205080204" pitchFamily="34" charset="-128"/>
              </a:rPr>
              <a:t>The Problem (More Modern, 2019)</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a:bodyPr>
          <a:lstStyle/>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$5000 per GB</a:t>
            </a:r>
          </a:p>
          <a:p>
            <a:pPr lvl="1"/>
            <a:r>
              <a:rPr lang="en-US" altLang="en-US" dirty="0">
                <a:ea typeface="ＭＳ Ｐゴシック" panose="020B0600070205080204" pitchFamily="34" charset="-128"/>
              </a:rPr>
              <a:t>DRAM, &lt; $100 per GB</a:t>
            </a:r>
          </a:p>
          <a:p>
            <a:pPr lvl="1"/>
            <a:r>
              <a:rPr lang="en-US" altLang="en-US" b="1" dirty="0">
                <a:ea typeface="ＭＳ Ｐゴシック" panose="020B0600070205080204" pitchFamily="34" charset="-128"/>
              </a:rPr>
              <a:t>SSD, &lt; $0.50 per GB</a:t>
            </a:r>
          </a:p>
          <a:p>
            <a:pPr lvl="1"/>
            <a:r>
              <a:rPr lang="en-US" altLang="en-US" dirty="0">
                <a:ea typeface="ＭＳ Ｐゴシック" panose="020B0600070205080204" pitchFamily="34" charset="-128"/>
              </a:rPr>
              <a:t>Hard Disk &lt; $0.04 per GB</a:t>
            </a:r>
          </a:p>
          <a:p>
            <a:pPr lvl="1"/>
            <a:r>
              <a:rPr lang="en-US" altLang="en-US" b="1" dirty="0">
                <a:ea typeface="ＭＳ Ｐゴシック" panose="020B0600070205080204" pitchFamily="34" charset="-128"/>
              </a:rPr>
              <a:t>NVDIMM &lt; $10 per GB</a:t>
            </a:r>
          </a:p>
          <a:p>
            <a:endParaRPr lang="en-US" altLang="en-US" sz="1000" dirty="0">
              <a:ea typeface="ＭＳ Ｐゴシック" panose="020B0600070205080204" pitchFamily="34" charset="-128"/>
            </a:endParaRP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67753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Reviews: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r>
              <a:rPr lang="en-US" altLang="en-US" sz="2800" dirty="0">
                <a:solidFill>
                  <a:srgbClr val="FF0000"/>
                </a:solidFill>
                <a:ea typeface="ＭＳ Ｐゴシック" panose="020B0600070205080204" pitchFamily="34" charset="-128"/>
              </a:rPr>
              <a:t>Review:</a:t>
            </a:r>
          </a:p>
          <a:p>
            <a:pPr lvl="1"/>
            <a:r>
              <a:rPr lang="en-US" altLang="en-US" dirty="0">
                <a:ea typeface="ＭＳ Ｐゴシック" panose="020B0600070205080204" pitchFamily="34" charset="-128"/>
              </a:rPr>
              <a:t>Pekhimenko et al., “</a:t>
            </a:r>
            <a:r>
              <a:rPr lang="en-CA" b="1" dirty="0">
                <a:solidFill>
                  <a:srgbClr val="0000FF"/>
                </a:solidFill>
              </a:rPr>
              <a:t>Base-Delta-Immediate Compression: Practical Data Compression for On-Chip Caches</a:t>
            </a:r>
            <a:r>
              <a:rPr lang="en-US" altLang="ja-JP" dirty="0">
                <a:ea typeface="ＭＳ Ｐゴシック" panose="020B0600070205080204" pitchFamily="34" charset="-128"/>
              </a:rPr>
              <a:t>,</a:t>
            </a:r>
            <a:r>
              <a:rPr lang="en-US" altLang="en-US" dirty="0">
                <a:ea typeface="ＭＳ Ｐゴシック" panose="020B0600070205080204" pitchFamily="34" charset="-128"/>
              </a:rPr>
              <a:t>”</a:t>
            </a:r>
            <a:r>
              <a:rPr lang="en-US" altLang="ja-JP" dirty="0">
                <a:ea typeface="ＭＳ Ｐゴシック" panose="020B0600070205080204" pitchFamily="34" charset="-128"/>
              </a:rPr>
              <a:t> PACT 2012</a:t>
            </a: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2</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4663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a:extLst>
              <a:ext uri="{FF2B5EF4-FFF2-40B4-BE49-F238E27FC236}">
                <a16:creationId xmlns:a16="http://schemas.microsoft.com/office/drawing/2014/main" id="{206ED1AC-EFEC-4F31-869B-9F7ED808674C}"/>
              </a:ext>
            </a:extLst>
          </p:cNvPr>
          <p:cNvSpPr>
            <a:spLocks noGrp="1"/>
          </p:cNvSpPr>
          <p:nvPr>
            <p:ph type="title"/>
          </p:nvPr>
        </p:nvSpPr>
        <p:spPr/>
        <p:txBody>
          <a:bodyPr/>
          <a:lstStyle/>
          <a:p>
            <a:r>
              <a:rPr lang="en-US" altLang="en-US" dirty="0">
                <a:ea typeface="ＭＳ Ｐゴシック" panose="020B0600070205080204" pitchFamily="34" charset="-128"/>
              </a:rPr>
              <a:t>Why Memory Hierarchy?</a:t>
            </a:r>
          </a:p>
        </p:txBody>
      </p:sp>
      <p:sp>
        <p:nvSpPr>
          <p:cNvPr id="3" name="Content Placeholder 2">
            <a:extLst>
              <a:ext uri="{FF2B5EF4-FFF2-40B4-BE49-F238E27FC236}">
                <a16:creationId xmlns:a16="http://schemas.microsoft.com/office/drawing/2014/main" id="{BD6F90FE-97EA-4135-90CE-FF519C4867D6}"/>
              </a:ext>
            </a:extLst>
          </p:cNvPr>
          <p:cNvSpPr>
            <a:spLocks noGrp="1"/>
          </p:cNvSpPr>
          <p:nvPr>
            <p:ph idx="1"/>
          </p:nvPr>
        </p:nvSpPr>
        <p:spPr>
          <a:xfrm>
            <a:off x="266700" y="1349829"/>
            <a:ext cx="8610600" cy="5194300"/>
          </a:xfrm>
        </p:spPr>
        <p:txBody>
          <a:bodyPr>
            <a:normAutofit lnSpcReduction="10000"/>
          </a:bodyPr>
          <a:lstStyle/>
          <a:p>
            <a:r>
              <a:rPr lang="en-US" altLang="en-US" dirty="0">
                <a:ea typeface="ＭＳ Ｐゴシック" panose="020B0600070205080204" pitchFamily="34" charset="-128"/>
              </a:rPr>
              <a:t>We want both fast and large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But we cannot achieve both with a single level of memory</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Have multiple levels of storage </a:t>
            </a:r>
            <a:r>
              <a:rPr lang="en-US" altLang="en-US" dirty="0">
                <a:ea typeface="ＭＳ Ｐゴシック" panose="020B0600070205080204" pitchFamily="34" charset="-128"/>
              </a:rPr>
              <a:t>(progressively bigger and slower as the levels are farther from the processor) and </a:t>
            </a:r>
            <a:r>
              <a:rPr lang="en-US" altLang="en-US" dirty="0">
                <a:solidFill>
                  <a:srgbClr val="0000FF"/>
                </a:solidFill>
                <a:ea typeface="ＭＳ Ｐゴシック" panose="020B0600070205080204" pitchFamily="34" charset="-128"/>
              </a:rPr>
              <a:t>ensure most of the data the processor needs is kept in the fast(</a:t>
            </a:r>
            <a:r>
              <a:rPr lang="en-US" altLang="en-US" dirty="0" err="1">
                <a:solidFill>
                  <a:srgbClr val="0000FF"/>
                </a:solidFill>
                <a:ea typeface="ＭＳ Ｐゴシック" panose="020B0600070205080204" pitchFamily="34" charset="-128"/>
              </a:rPr>
              <a:t>er</a:t>
            </a:r>
            <a:r>
              <a:rPr lang="en-US" altLang="en-US" dirty="0">
                <a:solidFill>
                  <a:srgbClr val="0000FF"/>
                </a:solidFill>
                <a:ea typeface="ＭＳ Ｐゴシック" panose="020B0600070205080204" pitchFamily="34" charset="-128"/>
              </a:rPr>
              <a:t>) level(s)</a:t>
            </a:r>
          </a:p>
        </p:txBody>
      </p:sp>
      <p:sp>
        <p:nvSpPr>
          <p:cNvPr id="181251" name="Slide Number Placeholder 3">
            <a:extLst>
              <a:ext uri="{FF2B5EF4-FFF2-40B4-BE49-F238E27FC236}">
                <a16:creationId xmlns:a16="http://schemas.microsoft.com/office/drawing/2014/main" id="{6509BC5D-29DB-4B53-969D-39552A089A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E640699-652F-48E8-955A-C10108F72642}" type="slidenum">
              <a:rPr lang="en-US" altLang="en-US" sz="1600">
                <a:solidFill>
                  <a:srgbClr val="000000"/>
                </a:solidFill>
                <a:latin typeface="Garamond" panose="02020404030301010803" pitchFamily="18" charset="0"/>
              </a:rPr>
              <a:pPr eaLnBrk="1" hangingPunct="1">
                <a:spcBef>
                  <a:spcPct val="0"/>
                </a:spcBef>
                <a:buClrTx/>
                <a:buSzTx/>
                <a:buFontTx/>
                <a:buNone/>
              </a:pPr>
              <a:t>20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91832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a:extLst>
              <a:ext uri="{FF2B5EF4-FFF2-40B4-BE49-F238E27FC236}">
                <a16:creationId xmlns:a16="http://schemas.microsoft.com/office/drawing/2014/main" id="{88164F56-609A-4E66-A917-6C6814AB57DE}"/>
              </a:ext>
            </a:extLst>
          </p:cNvPr>
          <p:cNvSpPr>
            <a:spLocks noGrp="1"/>
          </p:cNvSpPr>
          <p:nvPr>
            <p:ph type="title"/>
          </p:nvPr>
        </p:nvSpPr>
        <p:spPr/>
        <p:txBody>
          <a:bodyPr/>
          <a:lstStyle/>
          <a:p>
            <a:r>
              <a:rPr lang="en-US" altLang="en-US">
                <a:ea typeface="ＭＳ Ｐゴシック" panose="020B0600070205080204" pitchFamily="34" charset="-128"/>
              </a:rPr>
              <a:t>The Memory Hierarchy</a:t>
            </a:r>
          </a:p>
        </p:txBody>
      </p:sp>
      <p:sp>
        <p:nvSpPr>
          <p:cNvPr id="182275" name="Slide Number Placeholder 3">
            <a:extLst>
              <a:ext uri="{FF2B5EF4-FFF2-40B4-BE49-F238E27FC236}">
                <a16:creationId xmlns:a16="http://schemas.microsoft.com/office/drawing/2014/main" id="{00E5B66E-CFB2-4A7E-B1AF-91B8EE6923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CF9694C-4811-425C-9333-361055A19BF0}" type="slidenum">
              <a:rPr lang="en-US" altLang="en-US" sz="1600">
                <a:solidFill>
                  <a:srgbClr val="000000"/>
                </a:solidFill>
                <a:latin typeface="Garamond" panose="02020404030301010803" pitchFamily="18" charset="0"/>
              </a:rPr>
              <a:pPr eaLnBrk="1" hangingPunct="1">
                <a:spcBef>
                  <a:spcPct val="0"/>
                </a:spcBef>
                <a:buClrTx/>
                <a:buSzTx/>
                <a:buFontTx/>
                <a:buNone/>
              </a:pPr>
              <a:t>21</a:t>
            </a:fld>
            <a:endParaRPr lang="en-US" altLang="en-US" sz="1600">
              <a:solidFill>
                <a:srgbClr val="000000"/>
              </a:solidFill>
              <a:latin typeface="Garamond" panose="02020404030301010803" pitchFamily="18" charset="0"/>
            </a:endParaRPr>
          </a:p>
        </p:txBody>
      </p:sp>
      <p:sp>
        <p:nvSpPr>
          <p:cNvPr id="182276" name="Rectangle 3">
            <a:extLst>
              <a:ext uri="{FF2B5EF4-FFF2-40B4-BE49-F238E27FC236}">
                <a16:creationId xmlns:a16="http://schemas.microsoft.com/office/drawing/2014/main" id="{9D4E9648-7CAB-405F-9B19-395422CEFB97}"/>
              </a:ext>
            </a:extLst>
          </p:cNvPr>
          <p:cNvSpPr>
            <a:spLocks noChangeArrowheads="1"/>
          </p:cNvSpPr>
          <p:nvPr/>
        </p:nvSpPr>
        <p:spPr bwMode="auto">
          <a:xfrm>
            <a:off x="5861050" y="1447800"/>
            <a:ext cx="8509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fast</a:t>
            </a:r>
          </a:p>
          <a:p>
            <a:pPr eaLnBrk="1" hangingPunct="1">
              <a:spcBef>
                <a:spcPct val="0"/>
              </a:spcBef>
              <a:buClrTx/>
              <a:buSzTx/>
              <a:buFontTx/>
              <a:buNone/>
            </a:pPr>
            <a:r>
              <a:rPr lang="en-US" altLang="en-US" sz="2800">
                <a:solidFill>
                  <a:srgbClr val="000000"/>
                </a:solidFill>
                <a:latin typeface="Calibri" panose="020F0502020204030204" pitchFamily="34" charset="0"/>
              </a:rPr>
              <a:t>small</a:t>
            </a:r>
          </a:p>
        </p:txBody>
      </p:sp>
      <p:sp>
        <p:nvSpPr>
          <p:cNvPr id="182277" name="Rectangle 4">
            <a:extLst>
              <a:ext uri="{FF2B5EF4-FFF2-40B4-BE49-F238E27FC236}">
                <a16:creationId xmlns:a16="http://schemas.microsoft.com/office/drawing/2014/main" id="{9552BCDE-4517-4B5B-B988-1D69E4FB5700}"/>
              </a:ext>
            </a:extLst>
          </p:cNvPr>
          <p:cNvSpPr>
            <a:spLocks noChangeArrowheads="1"/>
          </p:cNvSpPr>
          <p:nvPr/>
        </p:nvSpPr>
        <p:spPr bwMode="auto">
          <a:xfrm>
            <a:off x="3733800" y="5257800"/>
            <a:ext cx="51054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big but slow</a:t>
            </a:r>
          </a:p>
        </p:txBody>
      </p:sp>
      <p:sp>
        <p:nvSpPr>
          <p:cNvPr id="182278" name="Text Box 5">
            <a:extLst>
              <a:ext uri="{FF2B5EF4-FFF2-40B4-BE49-F238E27FC236}">
                <a16:creationId xmlns:a16="http://schemas.microsoft.com/office/drawing/2014/main" id="{EA8A6A9B-B8DB-49A3-B1F1-E6781EC85F08}"/>
              </a:ext>
            </a:extLst>
          </p:cNvPr>
          <p:cNvSpPr txBox="1">
            <a:spLocks noChangeArrowheads="1"/>
          </p:cNvSpPr>
          <p:nvPr/>
        </p:nvSpPr>
        <p:spPr bwMode="auto">
          <a:xfrm>
            <a:off x="682625" y="1455738"/>
            <a:ext cx="3767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move what you use here</a:t>
            </a:r>
          </a:p>
        </p:txBody>
      </p:sp>
      <p:sp>
        <p:nvSpPr>
          <p:cNvPr id="182279" name="Freeform 6">
            <a:extLst>
              <a:ext uri="{FF2B5EF4-FFF2-40B4-BE49-F238E27FC236}">
                <a16:creationId xmlns:a16="http://schemas.microsoft.com/office/drawing/2014/main" id="{424C6928-FCEA-430F-9D2C-E05389156BC3}"/>
              </a:ext>
            </a:extLst>
          </p:cNvPr>
          <p:cNvSpPr>
            <a:spLocks/>
          </p:cNvSpPr>
          <p:nvPr/>
        </p:nvSpPr>
        <p:spPr bwMode="auto">
          <a:xfrm flipH="1" flipV="1">
            <a:off x="4648200" y="1533525"/>
            <a:ext cx="12192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0" name="Text Box 7">
            <a:extLst>
              <a:ext uri="{FF2B5EF4-FFF2-40B4-BE49-F238E27FC236}">
                <a16:creationId xmlns:a16="http://schemas.microsoft.com/office/drawing/2014/main" id="{B1FC6D45-A297-4210-812C-A3FD58F7182C}"/>
              </a:ext>
            </a:extLst>
          </p:cNvPr>
          <p:cNvSpPr txBox="1">
            <a:spLocks noChangeArrowheads="1"/>
          </p:cNvSpPr>
          <p:nvPr/>
        </p:nvSpPr>
        <p:spPr bwMode="auto">
          <a:xfrm>
            <a:off x="731838" y="5189538"/>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backup</a:t>
            </a:r>
          </a:p>
          <a:p>
            <a:pPr eaLnBrk="1" hangingPunct="1">
              <a:spcBef>
                <a:spcPct val="0"/>
              </a:spcBef>
              <a:buClrTx/>
              <a:buSzTx/>
              <a:buFontTx/>
              <a:buNone/>
            </a:pPr>
            <a:r>
              <a:rPr lang="en-US" altLang="en-US" sz="2800">
                <a:solidFill>
                  <a:srgbClr val="5F5F5F"/>
                </a:solidFill>
                <a:latin typeface="Calibri" panose="020F0502020204030204" pitchFamily="34" charset="0"/>
              </a:rPr>
              <a:t>everything</a:t>
            </a:r>
          </a:p>
          <a:p>
            <a:pPr eaLnBrk="1" hangingPunct="1">
              <a:spcBef>
                <a:spcPct val="0"/>
              </a:spcBef>
              <a:buClrTx/>
              <a:buSzTx/>
              <a:buFontTx/>
              <a:buNone/>
            </a:pPr>
            <a:r>
              <a:rPr lang="en-US" altLang="en-US" sz="2800">
                <a:solidFill>
                  <a:srgbClr val="5F5F5F"/>
                </a:solidFill>
                <a:latin typeface="Calibri" panose="020F0502020204030204" pitchFamily="34" charset="0"/>
              </a:rPr>
              <a:t>here</a:t>
            </a:r>
          </a:p>
        </p:txBody>
      </p:sp>
      <p:sp>
        <p:nvSpPr>
          <p:cNvPr id="182281" name="Freeform 8">
            <a:extLst>
              <a:ext uri="{FF2B5EF4-FFF2-40B4-BE49-F238E27FC236}">
                <a16:creationId xmlns:a16="http://schemas.microsoft.com/office/drawing/2014/main" id="{5909CB4F-6F6A-47EC-8C90-F256E6A8471D}"/>
              </a:ext>
            </a:extLst>
          </p:cNvPr>
          <p:cNvSpPr>
            <a:spLocks/>
          </p:cNvSpPr>
          <p:nvPr/>
        </p:nvSpPr>
        <p:spPr bwMode="auto">
          <a:xfrm flipH="1">
            <a:off x="2590800" y="5562600"/>
            <a:ext cx="11430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2" name="Text Box 9">
            <a:extLst>
              <a:ext uri="{FF2B5EF4-FFF2-40B4-BE49-F238E27FC236}">
                <a16:creationId xmlns:a16="http://schemas.microsoft.com/office/drawing/2014/main" id="{A2943963-1330-4FD8-8A2D-5F613FE09DD7}"/>
              </a:ext>
            </a:extLst>
          </p:cNvPr>
          <p:cNvSpPr txBox="1">
            <a:spLocks noChangeArrowheads="1"/>
          </p:cNvSpPr>
          <p:nvPr/>
        </p:nvSpPr>
        <p:spPr bwMode="auto">
          <a:xfrm>
            <a:off x="457200" y="2743200"/>
            <a:ext cx="3387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With good locality of reference, memory appears as fast as</a:t>
            </a:r>
          </a:p>
          <a:p>
            <a:pPr eaLnBrk="1" hangingPunct="1">
              <a:spcBef>
                <a:spcPct val="0"/>
              </a:spcBef>
              <a:buClrTx/>
              <a:buSzTx/>
              <a:buFontTx/>
              <a:buNone/>
            </a:pPr>
            <a:r>
              <a:rPr lang="en-US" altLang="en-US" sz="2800">
                <a:solidFill>
                  <a:srgbClr val="000000"/>
                </a:solidFill>
                <a:latin typeface="Calibri" panose="020F0502020204030204" pitchFamily="34" charset="0"/>
              </a:rPr>
              <a:t>and as large as  </a:t>
            </a:r>
          </a:p>
        </p:txBody>
      </p:sp>
      <p:sp>
        <p:nvSpPr>
          <p:cNvPr id="182283" name="Line 10">
            <a:extLst>
              <a:ext uri="{FF2B5EF4-FFF2-40B4-BE49-F238E27FC236}">
                <a16:creationId xmlns:a16="http://schemas.microsoft.com/office/drawing/2014/main" id="{AA480996-3CB3-46BF-A95B-126897181CD0}"/>
              </a:ext>
            </a:extLst>
          </p:cNvPr>
          <p:cNvSpPr>
            <a:spLocks noChangeShapeType="1"/>
          </p:cNvSpPr>
          <p:nvPr/>
        </p:nvSpPr>
        <p:spPr bwMode="auto">
          <a:xfrm flipV="1">
            <a:off x="3200400" y="1966913"/>
            <a:ext cx="2667000" cy="1919287"/>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4" name="Line 11">
            <a:extLst>
              <a:ext uri="{FF2B5EF4-FFF2-40B4-BE49-F238E27FC236}">
                <a16:creationId xmlns:a16="http://schemas.microsoft.com/office/drawing/2014/main" id="{A11E19C3-0FE0-4867-BFBA-F7CF64BBDCB8}"/>
              </a:ext>
            </a:extLst>
          </p:cNvPr>
          <p:cNvSpPr>
            <a:spLocks noChangeShapeType="1"/>
          </p:cNvSpPr>
          <p:nvPr/>
        </p:nvSpPr>
        <p:spPr bwMode="auto">
          <a:xfrm>
            <a:off x="2743200" y="4343400"/>
            <a:ext cx="1522413" cy="925513"/>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5" name="Line 12">
            <a:extLst>
              <a:ext uri="{FF2B5EF4-FFF2-40B4-BE49-F238E27FC236}">
                <a16:creationId xmlns:a16="http://schemas.microsoft.com/office/drawing/2014/main" id="{B67593D8-9293-4DA5-8457-5144D8A171DE}"/>
              </a:ext>
            </a:extLst>
          </p:cNvPr>
          <p:cNvSpPr>
            <a:spLocks noChangeShapeType="1"/>
          </p:cNvSpPr>
          <p:nvPr/>
        </p:nvSpPr>
        <p:spPr bwMode="auto">
          <a:xfrm>
            <a:off x="6284913" y="2286000"/>
            <a:ext cx="0" cy="2971800"/>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nvGrpSpPr>
          <p:cNvPr id="15" name="Group 13">
            <a:extLst>
              <a:ext uri="{FF2B5EF4-FFF2-40B4-BE49-F238E27FC236}">
                <a16:creationId xmlns:a16="http://schemas.microsoft.com/office/drawing/2014/main" id="{247D5C7E-5569-4117-B4BA-C94715CA60C9}"/>
              </a:ext>
            </a:extLst>
          </p:cNvPr>
          <p:cNvGrpSpPr>
            <a:grpSpLocks/>
          </p:cNvGrpSpPr>
          <p:nvPr/>
        </p:nvGrpSpPr>
        <p:grpSpPr bwMode="auto">
          <a:xfrm>
            <a:off x="4648200" y="2286000"/>
            <a:ext cx="3276600" cy="2971800"/>
            <a:chOff x="2928" y="1440"/>
            <a:chExt cx="2064" cy="1872"/>
          </a:xfrm>
        </p:grpSpPr>
        <p:sp>
          <p:nvSpPr>
            <p:cNvPr id="182290" name="Rectangle 14">
              <a:extLst>
                <a:ext uri="{FF2B5EF4-FFF2-40B4-BE49-F238E27FC236}">
                  <a16:creationId xmlns:a16="http://schemas.microsoft.com/office/drawing/2014/main" id="{60E74DE7-1A28-40EB-B62E-382BD40B7E0A}"/>
                </a:ext>
              </a:extLst>
            </p:cNvPr>
            <p:cNvSpPr>
              <a:spLocks noChangeArrowheads="1"/>
            </p:cNvSpPr>
            <p:nvPr/>
          </p:nvSpPr>
          <p:spPr bwMode="auto">
            <a:xfrm>
              <a:off x="2928" y="2480"/>
              <a:ext cx="2064"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1" name="Rectangle 15">
              <a:extLst>
                <a:ext uri="{FF2B5EF4-FFF2-40B4-BE49-F238E27FC236}">
                  <a16:creationId xmlns:a16="http://schemas.microsoft.com/office/drawing/2014/main" id="{FDCE545F-9835-412C-AB2B-3EF244473C04}"/>
                </a:ext>
              </a:extLst>
            </p:cNvPr>
            <p:cNvSpPr>
              <a:spLocks noChangeArrowheads="1"/>
            </p:cNvSpPr>
            <p:nvPr/>
          </p:nvSpPr>
          <p:spPr bwMode="auto">
            <a:xfrm>
              <a:off x="3384" y="1648"/>
              <a:ext cx="1152"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2" name="Line 16">
              <a:extLst>
                <a:ext uri="{FF2B5EF4-FFF2-40B4-BE49-F238E27FC236}">
                  <a16:creationId xmlns:a16="http://schemas.microsoft.com/office/drawing/2014/main" id="{5D09E487-E201-4118-9389-611A0885D3D5}"/>
                </a:ext>
              </a:extLst>
            </p:cNvPr>
            <p:cNvSpPr>
              <a:spLocks noChangeShapeType="1"/>
            </p:cNvSpPr>
            <p:nvPr/>
          </p:nvSpPr>
          <p:spPr bwMode="auto">
            <a:xfrm>
              <a:off x="3960" y="1440"/>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3" name="Line 17">
              <a:extLst>
                <a:ext uri="{FF2B5EF4-FFF2-40B4-BE49-F238E27FC236}">
                  <a16:creationId xmlns:a16="http://schemas.microsoft.com/office/drawing/2014/main" id="{A471FF2B-7FB8-42C2-B4E0-61ED2E9E000F}"/>
                </a:ext>
              </a:extLst>
            </p:cNvPr>
            <p:cNvSpPr>
              <a:spLocks noChangeShapeType="1"/>
            </p:cNvSpPr>
            <p:nvPr/>
          </p:nvSpPr>
          <p:spPr bwMode="auto">
            <a:xfrm>
              <a:off x="3960" y="2272"/>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4" name="Line 18">
              <a:extLst>
                <a:ext uri="{FF2B5EF4-FFF2-40B4-BE49-F238E27FC236}">
                  <a16:creationId xmlns:a16="http://schemas.microsoft.com/office/drawing/2014/main" id="{0DD6E79B-7F55-43BE-982C-AA122346C66A}"/>
                </a:ext>
              </a:extLst>
            </p:cNvPr>
            <p:cNvSpPr>
              <a:spLocks noChangeShapeType="1"/>
            </p:cNvSpPr>
            <p:nvPr/>
          </p:nvSpPr>
          <p:spPr bwMode="auto">
            <a:xfrm>
              <a:off x="3960" y="3104"/>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82287" name="Group 19">
            <a:extLst>
              <a:ext uri="{FF2B5EF4-FFF2-40B4-BE49-F238E27FC236}">
                <a16:creationId xmlns:a16="http://schemas.microsoft.com/office/drawing/2014/main" id="{57AABAF7-8023-40FC-A01E-8401AF21AEFD}"/>
              </a:ext>
            </a:extLst>
          </p:cNvPr>
          <p:cNvGrpSpPr>
            <a:grpSpLocks/>
          </p:cNvGrpSpPr>
          <p:nvPr/>
        </p:nvGrpSpPr>
        <p:grpSpPr bwMode="auto">
          <a:xfrm rot="-5400000">
            <a:off x="6477000" y="3124200"/>
            <a:ext cx="3810000" cy="1066800"/>
            <a:chOff x="2976" y="336"/>
            <a:chExt cx="2400" cy="816"/>
          </a:xfrm>
        </p:grpSpPr>
        <p:sp>
          <p:nvSpPr>
            <p:cNvPr id="182288" name="AutoShape 20">
              <a:extLst>
                <a:ext uri="{FF2B5EF4-FFF2-40B4-BE49-F238E27FC236}">
                  <a16:creationId xmlns:a16="http://schemas.microsoft.com/office/drawing/2014/main" id="{CD8123A0-D9FC-4D20-8841-AD9E20615320}"/>
                </a:ext>
              </a:extLst>
            </p:cNvPr>
            <p:cNvSpPr>
              <a:spLocks noChangeArrowheads="1"/>
            </p:cNvSpPr>
            <p:nvPr/>
          </p:nvSpPr>
          <p:spPr bwMode="auto">
            <a:xfrm>
              <a:off x="2976" y="336"/>
              <a:ext cx="2304" cy="480"/>
            </a:xfrm>
            <a:prstGeom prst="rightArrow">
              <a:avLst>
                <a:gd name="adj1" fmla="val 59583"/>
                <a:gd name="adj2" fmla="val 51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faster per byte</a:t>
              </a:r>
            </a:p>
          </p:txBody>
        </p:sp>
        <p:sp>
          <p:nvSpPr>
            <p:cNvPr id="182289" name="AutoShape 21">
              <a:extLst>
                <a:ext uri="{FF2B5EF4-FFF2-40B4-BE49-F238E27FC236}">
                  <a16:creationId xmlns:a16="http://schemas.microsoft.com/office/drawing/2014/main" id="{A027627A-41F9-4436-9857-7F6EEC431E4D}"/>
                </a:ext>
              </a:extLst>
            </p:cNvPr>
            <p:cNvSpPr>
              <a:spLocks noChangeArrowheads="1"/>
            </p:cNvSpPr>
            <p:nvPr/>
          </p:nvSpPr>
          <p:spPr bwMode="auto">
            <a:xfrm flipH="1">
              <a:off x="3072" y="672"/>
              <a:ext cx="2304" cy="480"/>
            </a:xfrm>
            <a:prstGeom prst="rightArrow">
              <a:avLst>
                <a:gd name="adj1" fmla="val 59583"/>
                <a:gd name="adj2" fmla="val 56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cheaper per byte</a:t>
              </a:r>
            </a:p>
          </p:txBody>
        </p:sp>
      </p:grpSp>
    </p:spTree>
    <p:extLst>
      <p:ext uri="{BB962C8B-B14F-4D97-AF65-F5344CB8AC3E}">
        <p14:creationId xmlns:p14="http://schemas.microsoft.com/office/powerpoint/2010/main" val="2729638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a:extLst>
              <a:ext uri="{FF2B5EF4-FFF2-40B4-BE49-F238E27FC236}">
                <a16:creationId xmlns:a16="http://schemas.microsoft.com/office/drawing/2014/main" id="{1B3E056D-9C8E-41B6-9371-DE189410BA0A}"/>
              </a:ext>
            </a:extLst>
          </p:cNvPr>
          <p:cNvSpPr>
            <a:spLocks noGrp="1"/>
          </p:cNvSpPr>
          <p:nvPr>
            <p:ph type="title"/>
          </p:nvPr>
        </p:nvSpPr>
        <p:spPr>
          <a:xfrm>
            <a:off x="419100" y="-31863"/>
            <a:ext cx="8229600" cy="1143000"/>
          </a:xfrm>
        </p:spPr>
        <p:txBody>
          <a:bodyPr/>
          <a:lstStyle/>
          <a:p>
            <a:r>
              <a:rPr lang="en-US" altLang="en-US" dirty="0">
                <a:ea typeface="ＭＳ Ｐゴシック" panose="020B0600070205080204" pitchFamily="34" charset="-128"/>
              </a:rPr>
              <a:t>Memory Hierarchy</a:t>
            </a:r>
          </a:p>
        </p:txBody>
      </p:sp>
      <p:sp>
        <p:nvSpPr>
          <p:cNvPr id="183298" name="Content Placeholder 2">
            <a:extLst>
              <a:ext uri="{FF2B5EF4-FFF2-40B4-BE49-F238E27FC236}">
                <a16:creationId xmlns:a16="http://schemas.microsoft.com/office/drawing/2014/main" id="{7C8CA58C-5EE3-46E2-BAFA-34CB39FA9723}"/>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Fundamental tradeoff</a:t>
            </a:r>
          </a:p>
          <a:p>
            <a:pPr lvl="1"/>
            <a:r>
              <a:rPr lang="en-US" altLang="en-US" dirty="0">
                <a:ea typeface="ＭＳ Ｐゴシック" panose="020B0600070205080204" pitchFamily="34" charset="-128"/>
              </a:rPr>
              <a:t>Fast memory: small</a:t>
            </a:r>
          </a:p>
          <a:p>
            <a:pPr lvl="1"/>
            <a:r>
              <a:rPr lang="en-US" altLang="en-US" dirty="0">
                <a:ea typeface="ＭＳ Ｐゴシック" panose="020B0600070205080204" pitchFamily="34" charset="-128"/>
              </a:rPr>
              <a:t>Large memory: slow</a:t>
            </a:r>
          </a:p>
          <a:p>
            <a:r>
              <a:rPr lang="en-US" altLang="en-US" sz="3000" dirty="0">
                <a:ea typeface="ＭＳ Ｐゴシック" panose="020B0600070205080204" pitchFamily="34" charset="-128"/>
              </a:rPr>
              <a:t>Idea: </a:t>
            </a:r>
            <a:r>
              <a:rPr lang="en-US" altLang="en-US" sz="3000" dirty="0">
                <a:solidFill>
                  <a:srgbClr val="0000FF"/>
                </a:solidFill>
                <a:ea typeface="ＭＳ Ｐゴシック" panose="020B0600070205080204" pitchFamily="34" charset="-128"/>
              </a:rPr>
              <a:t>Memory hierarchy</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Latency, cost, size, </a:t>
            </a:r>
          </a:p>
          <a:p>
            <a:pPr>
              <a:buFont typeface="Wingdings" panose="05000000000000000000" pitchFamily="2" charset="2"/>
              <a:buNone/>
            </a:pPr>
            <a:r>
              <a:rPr lang="en-US" altLang="en-US" dirty="0">
                <a:ea typeface="ＭＳ Ｐゴシック" panose="020B0600070205080204" pitchFamily="34" charset="-128"/>
              </a:rPr>
              <a:t>    bandwidth</a:t>
            </a:r>
          </a:p>
        </p:txBody>
      </p:sp>
      <p:sp>
        <p:nvSpPr>
          <p:cNvPr id="183299" name="Slide Number Placeholder 3">
            <a:extLst>
              <a:ext uri="{FF2B5EF4-FFF2-40B4-BE49-F238E27FC236}">
                <a16:creationId xmlns:a16="http://schemas.microsoft.com/office/drawing/2014/main" id="{BB2CE6AF-B43D-4EF7-BA91-E22DEDC9525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9AF02EC-E684-45F0-9E5F-FE148A37E9D3}" type="slidenum">
              <a:rPr lang="en-US" altLang="en-US" sz="1600">
                <a:solidFill>
                  <a:srgbClr val="000000"/>
                </a:solidFill>
                <a:latin typeface="Garamond" panose="02020404030301010803" pitchFamily="18" charset="0"/>
              </a:rPr>
              <a:pPr eaLnBrk="1" hangingPunct="1">
                <a:spcBef>
                  <a:spcPct val="0"/>
                </a:spcBef>
                <a:buClrTx/>
                <a:buSzTx/>
                <a:buFontTx/>
                <a:buNone/>
              </a:pPr>
              <a:t>22</a:t>
            </a:fld>
            <a:endParaRPr lang="en-US" altLang="en-US" sz="1600">
              <a:solidFill>
                <a:srgbClr val="000000"/>
              </a:solidFill>
              <a:latin typeface="Garamond" panose="02020404030301010803" pitchFamily="18" charset="0"/>
            </a:endParaRPr>
          </a:p>
        </p:txBody>
      </p:sp>
      <p:sp>
        <p:nvSpPr>
          <p:cNvPr id="183300" name="Rectangle 5">
            <a:extLst>
              <a:ext uri="{FF2B5EF4-FFF2-40B4-BE49-F238E27FC236}">
                <a16:creationId xmlns:a16="http://schemas.microsoft.com/office/drawing/2014/main" id="{CDF0AA63-50C6-40E5-A968-B31E1D053665}"/>
              </a:ext>
            </a:extLst>
          </p:cNvPr>
          <p:cNvSpPr>
            <a:spLocks noChangeArrowheads="1"/>
          </p:cNvSpPr>
          <p:nvPr/>
        </p:nvSpPr>
        <p:spPr bwMode="auto">
          <a:xfrm>
            <a:off x="390525" y="3398838"/>
            <a:ext cx="887413"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1" name="Rectangle 6">
            <a:extLst>
              <a:ext uri="{FF2B5EF4-FFF2-40B4-BE49-F238E27FC236}">
                <a16:creationId xmlns:a16="http://schemas.microsoft.com/office/drawing/2014/main" id="{D9867C19-20DB-4FBB-841A-7232E1E7F5E2}"/>
              </a:ext>
            </a:extLst>
          </p:cNvPr>
          <p:cNvSpPr>
            <a:spLocks noChangeArrowheads="1"/>
          </p:cNvSpPr>
          <p:nvPr/>
        </p:nvSpPr>
        <p:spPr bwMode="auto">
          <a:xfrm>
            <a:off x="4164013" y="2035175"/>
            <a:ext cx="2489200" cy="41560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2" name="TextBox 7">
            <a:extLst>
              <a:ext uri="{FF2B5EF4-FFF2-40B4-BE49-F238E27FC236}">
                <a16:creationId xmlns:a16="http://schemas.microsoft.com/office/drawing/2014/main" id="{D921B1E3-7698-43F5-AD32-268DF5712D5D}"/>
              </a:ext>
            </a:extLst>
          </p:cNvPr>
          <p:cNvSpPr txBox="1">
            <a:spLocks noChangeArrowheads="1"/>
          </p:cNvSpPr>
          <p:nvPr/>
        </p:nvSpPr>
        <p:spPr bwMode="auto">
          <a:xfrm>
            <a:off x="492125" y="3833813"/>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3303" name="TextBox 8">
            <a:extLst>
              <a:ext uri="{FF2B5EF4-FFF2-40B4-BE49-F238E27FC236}">
                <a16:creationId xmlns:a16="http://schemas.microsoft.com/office/drawing/2014/main" id="{3F96F319-3E82-497D-810C-04F6401E46CB}"/>
              </a:ext>
            </a:extLst>
          </p:cNvPr>
          <p:cNvSpPr txBox="1">
            <a:spLocks noChangeArrowheads="1"/>
          </p:cNvSpPr>
          <p:nvPr/>
        </p:nvSpPr>
        <p:spPr bwMode="auto">
          <a:xfrm>
            <a:off x="4860925" y="3559175"/>
            <a:ext cx="1017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4" name="TextBox 9">
            <a:extLst>
              <a:ext uri="{FF2B5EF4-FFF2-40B4-BE49-F238E27FC236}">
                <a16:creationId xmlns:a16="http://schemas.microsoft.com/office/drawing/2014/main" id="{B5C9CDF7-4CBF-48AF-AD73-76649FDA1707}"/>
              </a:ext>
            </a:extLst>
          </p:cNvPr>
          <p:cNvSpPr txBox="1">
            <a:spLocks noChangeArrowheads="1"/>
          </p:cNvSpPr>
          <p:nvPr/>
        </p:nvSpPr>
        <p:spPr bwMode="auto">
          <a:xfrm>
            <a:off x="588963" y="4202113"/>
            <a:ext cx="492125"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3305" name="Rectangle 10">
            <a:extLst>
              <a:ext uri="{FF2B5EF4-FFF2-40B4-BE49-F238E27FC236}">
                <a16:creationId xmlns:a16="http://schemas.microsoft.com/office/drawing/2014/main" id="{935636EB-4848-4F17-8175-00C76CFFE130}"/>
              </a:ext>
            </a:extLst>
          </p:cNvPr>
          <p:cNvSpPr>
            <a:spLocks noChangeArrowheads="1"/>
          </p:cNvSpPr>
          <p:nvPr/>
        </p:nvSpPr>
        <p:spPr bwMode="auto">
          <a:xfrm>
            <a:off x="1430338" y="3398838"/>
            <a:ext cx="885825"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6" name="TextBox 11">
            <a:extLst>
              <a:ext uri="{FF2B5EF4-FFF2-40B4-BE49-F238E27FC236}">
                <a16:creationId xmlns:a16="http://schemas.microsoft.com/office/drawing/2014/main" id="{638782AA-58C2-47F6-A61F-B451B426223C}"/>
              </a:ext>
            </a:extLst>
          </p:cNvPr>
          <p:cNvSpPr txBox="1">
            <a:spLocks noChangeArrowheads="1"/>
          </p:cNvSpPr>
          <p:nvPr/>
        </p:nvSpPr>
        <p:spPr bwMode="auto">
          <a:xfrm>
            <a:off x="1430338" y="3833813"/>
            <a:ext cx="885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3307" name="Straight Arrow Connector 12">
            <a:extLst>
              <a:ext uri="{FF2B5EF4-FFF2-40B4-BE49-F238E27FC236}">
                <a16:creationId xmlns:a16="http://schemas.microsoft.com/office/drawing/2014/main" id="{0244BCDA-EB15-4CB1-9D67-CD4A13317DDC}"/>
              </a:ext>
            </a:extLst>
          </p:cNvPr>
          <p:cNvCxnSpPr>
            <a:cxnSpLocks noChangeShapeType="1"/>
            <a:endCxn id="183305" idx="3"/>
          </p:cNvCxnSpPr>
          <p:nvPr/>
        </p:nvCxnSpPr>
        <p:spPr bwMode="auto">
          <a:xfrm rot="10800000">
            <a:off x="2316163" y="4037013"/>
            <a:ext cx="1847850" cy="9525"/>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83308" name="Rectangle 13">
            <a:extLst>
              <a:ext uri="{FF2B5EF4-FFF2-40B4-BE49-F238E27FC236}">
                <a16:creationId xmlns:a16="http://schemas.microsoft.com/office/drawing/2014/main" id="{110D3AC2-05F4-4ABE-8C50-0588DD0A514C}"/>
              </a:ext>
            </a:extLst>
          </p:cNvPr>
          <p:cNvSpPr>
            <a:spLocks noChangeArrowheads="1"/>
          </p:cNvSpPr>
          <p:nvPr/>
        </p:nvSpPr>
        <p:spPr bwMode="auto">
          <a:xfrm>
            <a:off x="6778625" y="996950"/>
            <a:ext cx="2160588" cy="51943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9" name="TextBox 14">
            <a:extLst>
              <a:ext uri="{FF2B5EF4-FFF2-40B4-BE49-F238E27FC236}">
                <a16:creationId xmlns:a16="http://schemas.microsoft.com/office/drawing/2014/main" id="{49B1B20F-8281-4255-9FDD-E9DAA7894F42}"/>
              </a:ext>
            </a:extLst>
          </p:cNvPr>
          <p:cNvSpPr txBox="1">
            <a:spLocks noChangeArrowheads="1"/>
          </p:cNvSpPr>
          <p:nvPr/>
        </p:nvSpPr>
        <p:spPr bwMode="auto">
          <a:xfrm>
            <a:off x="7377113" y="3235325"/>
            <a:ext cx="11969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Hard Disk</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83310" name="Straight Arrow Connector 15">
            <a:extLst>
              <a:ext uri="{FF2B5EF4-FFF2-40B4-BE49-F238E27FC236}">
                <a16:creationId xmlns:a16="http://schemas.microsoft.com/office/drawing/2014/main" id="{81DC397B-47BE-4D1D-9FFF-63CD31437116}"/>
              </a:ext>
            </a:extLst>
          </p:cNvPr>
          <p:cNvCxnSpPr>
            <a:cxnSpLocks noChangeShapeType="1"/>
            <a:stCxn id="183306" idx="1"/>
          </p:cNvCxnSpPr>
          <p:nvPr/>
        </p:nvCxnSpPr>
        <p:spPr bwMode="auto">
          <a:xfrm rot="10800000" flipV="1">
            <a:off x="1277938" y="4017963"/>
            <a:ext cx="152400" cy="793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27718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a:extLst>
              <a:ext uri="{FF2B5EF4-FFF2-40B4-BE49-F238E27FC236}">
                <a16:creationId xmlns:a16="http://schemas.microsoft.com/office/drawing/2014/main" id="{8E2F2994-AAF1-4A80-B935-463F34008D6F}"/>
              </a:ext>
            </a:extLst>
          </p:cNvPr>
          <p:cNvSpPr>
            <a:spLocks noGrp="1"/>
          </p:cNvSpPr>
          <p:nvPr>
            <p:ph type="title"/>
          </p:nvPr>
        </p:nvSpPr>
        <p:spPr>
          <a:xfrm>
            <a:off x="457200" y="35379"/>
            <a:ext cx="8229600" cy="1143000"/>
          </a:xfrm>
        </p:spPr>
        <p:txBody>
          <a:bodyPr/>
          <a:lstStyle/>
          <a:p>
            <a:r>
              <a:rPr lang="en-US" altLang="en-US" dirty="0">
                <a:ea typeface="ＭＳ Ｐゴシック" panose="020B0600070205080204" pitchFamily="34" charset="-128"/>
              </a:rPr>
              <a:t>Locality</a:t>
            </a:r>
          </a:p>
        </p:txBody>
      </p:sp>
      <p:sp>
        <p:nvSpPr>
          <p:cNvPr id="66562" name="Content Placeholder 2">
            <a:extLst>
              <a:ext uri="{FF2B5EF4-FFF2-40B4-BE49-F238E27FC236}">
                <a16:creationId xmlns:a16="http://schemas.microsoft.com/office/drawing/2014/main" id="{2C380800-6EF8-4B8D-B04D-416402D0E3E8}"/>
              </a:ext>
            </a:extLst>
          </p:cNvPr>
          <p:cNvSpPr>
            <a:spLocks noGrp="1"/>
          </p:cNvSpPr>
          <p:nvPr>
            <p:ph idx="1"/>
          </p:nvPr>
        </p:nvSpPr>
        <p:spPr>
          <a:xfrm>
            <a:off x="76200" y="1162050"/>
            <a:ext cx="8610600" cy="5194300"/>
          </a:xfrm>
        </p:spPr>
        <p:txBody>
          <a:bodyPr>
            <a:normAutofit fontScale="92500" lnSpcReduction="20000"/>
          </a:bodyPr>
          <a:lstStyle/>
          <a:p>
            <a:r>
              <a:rPr lang="en-US" altLang="en-US" dirty="0">
                <a:ea typeface="ＭＳ Ｐゴシック" panose="020B0600070205080204" pitchFamily="34" charset="-128"/>
              </a:rPr>
              <a:t>One’s recent past is a very good predictor of his/her near future.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a:t>
            </a:r>
            <a:r>
              <a:rPr lang="en-US" altLang="en-US" dirty="0">
                <a:ea typeface="ＭＳ Ｐゴシック" panose="020B0600070205080204" pitchFamily="34" charset="-128"/>
              </a:rPr>
              <a:t>:  If you just did something, it is very likely that you will do the same thing again soon</a:t>
            </a:r>
          </a:p>
          <a:p>
            <a:pPr lvl="1"/>
            <a:r>
              <a:rPr lang="en-US" altLang="en-US" dirty="0">
                <a:ea typeface="ＭＳ Ｐゴシック" panose="020B0600070205080204" pitchFamily="34" charset="-128"/>
              </a:rPr>
              <a:t>since you are here today, there is a good chance you will be here again and again regularly	</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a:t>
            </a:r>
            <a:r>
              <a:rPr lang="en-US" altLang="en-US" dirty="0">
                <a:ea typeface="ＭＳ Ｐゴシック" panose="020B0600070205080204" pitchFamily="34" charset="-128"/>
              </a:rPr>
              <a:t>:  If you did something, it is very likely you will do something similar/related (in space)</a:t>
            </a:r>
          </a:p>
          <a:p>
            <a:pPr lvl="1"/>
            <a:r>
              <a:rPr lang="en-US" altLang="en-US" dirty="0">
                <a:ea typeface="ＭＳ Ｐゴシック" panose="020B0600070205080204" pitchFamily="34" charset="-128"/>
              </a:rPr>
              <a:t>every time I find you in this room, you are probably sitting close to the same people</a:t>
            </a:r>
          </a:p>
        </p:txBody>
      </p:sp>
      <p:sp>
        <p:nvSpPr>
          <p:cNvPr id="184323" name="Slide Number Placeholder 3">
            <a:extLst>
              <a:ext uri="{FF2B5EF4-FFF2-40B4-BE49-F238E27FC236}">
                <a16:creationId xmlns:a16="http://schemas.microsoft.com/office/drawing/2014/main" id="{3722524B-487F-4DE9-B45D-DCC9012100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20E1EEB-16AF-4966-B299-F075999C4A72}" type="slidenum">
              <a:rPr lang="en-US" altLang="en-US" sz="1600">
                <a:solidFill>
                  <a:srgbClr val="000000"/>
                </a:solidFill>
                <a:latin typeface="Garamond" panose="02020404030301010803" pitchFamily="18" charset="0"/>
              </a:rPr>
              <a:pPr eaLnBrk="1" hangingPunct="1">
                <a:spcBef>
                  <a:spcPct val="0"/>
                </a:spcBef>
                <a:buClrTx/>
                <a:buSzTx/>
                <a:buFontTx/>
                <a:buNone/>
              </a:pPr>
              <a:t>23</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2889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65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a:extLst>
              <a:ext uri="{FF2B5EF4-FFF2-40B4-BE49-F238E27FC236}">
                <a16:creationId xmlns:a16="http://schemas.microsoft.com/office/drawing/2014/main" id="{5ABCF0B2-F4C3-4F1F-8A80-D0A6BB6CD099}"/>
              </a:ext>
            </a:extLst>
          </p:cNvPr>
          <p:cNvSpPr>
            <a:spLocks noGrp="1"/>
          </p:cNvSpPr>
          <p:nvPr>
            <p:ph type="title"/>
          </p:nvPr>
        </p:nvSpPr>
        <p:spPr>
          <a:xfrm>
            <a:off x="457200" y="-110671"/>
            <a:ext cx="8229600" cy="1143000"/>
          </a:xfrm>
        </p:spPr>
        <p:txBody>
          <a:bodyPr/>
          <a:lstStyle/>
          <a:p>
            <a:r>
              <a:rPr lang="en-US" altLang="en-US" dirty="0">
                <a:ea typeface="ＭＳ Ｐゴシック" panose="020B0600070205080204" pitchFamily="34" charset="-128"/>
              </a:rPr>
              <a:t>Memory Locality</a:t>
            </a:r>
          </a:p>
        </p:txBody>
      </p:sp>
      <p:sp>
        <p:nvSpPr>
          <p:cNvPr id="67586" name="Content Placeholder 2">
            <a:extLst>
              <a:ext uri="{FF2B5EF4-FFF2-40B4-BE49-F238E27FC236}">
                <a16:creationId xmlns:a16="http://schemas.microsoft.com/office/drawing/2014/main" id="{78B3D9FD-6221-4153-BDDA-53A0882FDA6A}"/>
              </a:ext>
            </a:extLst>
          </p:cNvPr>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panose="020B0600070205080204" pitchFamily="34" charset="-128"/>
              </a:rPr>
              <a:t>A “typical” program has a lot of locality in memory references</a:t>
            </a:r>
          </a:p>
          <a:p>
            <a:pPr lvl="1"/>
            <a:r>
              <a:rPr lang="en-US" altLang="en-US" dirty="0">
                <a:ea typeface="ＭＳ Ｐゴシック" panose="020B0600070205080204" pitchFamily="34" charset="-128"/>
              </a:rPr>
              <a:t> typical programs are composed of “loops”</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a:t>
            </a:r>
            <a:r>
              <a:rPr lang="en-US" altLang="en-US" dirty="0">
                <a:ea typeface="ＭＳ Ｐゴシック" panose="020B0600070205080204" pitchFamily="34" charset="-128"/>
              </a:rPr>
              <a:t>: A program tends to reference the same memory location many times and all within a small window of time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a:t>
            </a:r>
            <a:r>
              <a:rPr lang="en-US" altLang="en-US" dirty="0">
                <a:ea typeface="ＭＳ Ｐゴシック" panose="020B0600070205080204" pitchFamily="34" charset="-128"/>
              </a:rPr>
              <a:t>: A program tends to reference a cluster of memory locations at a time </a:t>
            </a:r>
          </a:p>
          <a:p>
            <a:pPr lvl="1"/>
            <a:r>
              <a:rPr lang="en-US" altLang="en-US" dirty="0">
                <a:ea typeface="ＭＳ Ｐゴシック" panose="020B0600070205080204" pitchFamily="34" charset="-128"/>
              </a:rPr>
              <a:t>most notable examples: </a:t>
            </a:r>
          </a:p>
          <a:p>
            <a:pPr marL="914400" lvl="2" indent="0">
              <a:buNone/>
            </a:pPr>
            <a:r>
              <a:rPr lang="en-US" altLang="en-US" dirty="0">
                <a:ea typeface="ＭＳ Ｐゴシック" panose="020B0600070205080204" pitchFamily="34" charset="-128"/>
              </a:rPr>
              <a:t>1. instruction memory references </a:t>
            </a:r>
          </a:p>
          <a:p>
            <a:pPr marL="914400" lvl="2" indent="0">
              <a:buNone/>
            </a:pPr>
            <a:r>
              <a:rPr lang="en-US" altLang="en-US" dirty="0">
                <a:ea typeface="ＭＳ Ｐゴシック" panose="020B0600070205080204" pitchFamily="34" charset="-128"/>
              </a:rPr>
              <a:t>2. array/data structure references</a:t>
            </a:r>
          </a:p>
          <a:p>
            <a:endParaRPr lang="en-US" altLang="en-US" dirty="0">
              <a:ea typeface="ＭＳ Ｐゴシック" panose="020B0600070205080204" pitchFamily="34" charset="-128"/>
            </a:endParaRPr>
          </a:p>
        </p:txBody>
      </p:sp>
      <p:sp>
        <p:nvSpPr>
          <p:cNvPr id="185347" name="Slide Number Placeholder 3">
            <a:extLst>
              <a:ext uri="{FF2B5EF4-FFF2-40B4-BE49-F238E27FC236}">
                <a16:creationId xmlns:a16="http://schemas.microsoft.com/office/drawing/2014/main" id="{E5C1A454-9C16-4827-BDE1-672537E06DF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AB6C30B-668C-41E7-B0CF-01CB48BB1D75}" type="slidenum">
              <a:rPr lang="en-US" altLang="en-US" sz="1600">
                <a:solidFill>
                  <a:srgbClr val="000000"/>
                </a:solidFill>
                <a:latin typeface="Garamond" panose="02020404030301010803" pitchFamily="18" charset="0"/>
              </a:rPr>
              <a:pPr eaLnBrk="1" hangingPunct="1">
                <a:spcBef>
                  <a:spcPct val="0"/>
                </a:spcBef>
                <a:buClrTx/>
                <a:buSzTx/>
                <a:buFontTx/>
                <a:buNone/>
              </a:pPr>
              <a:t>24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78834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58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5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a:extLst>
              <a:ext uri="{FF2B5EF4-FFF2-40B4-BE49-F238E27FC236}">
                <a16:creationId xmlns:a16="http://schemas.microsoft.com/office/drawing/2014/main" id="{BBE6F9E5-1E29-4E09-ACA5-259E65C75E55}"/>
              </a:ext>
            </a:extLst>
          </p:cNvPr>
          <p:cNvSpPr>
            <a:spLocks noGrp="1"/>
          </p:cNvSpPr>
          <p:nvPr>
            <p:ph type="title"/>
          </p:nvPr>
        </p:nvSpPr>
        <p:spPr>
          <a:xfrm>
            <a:off x="228600" y="0"/>
            <a:ext cx="8839200" cy="1143000"/>
          </a:xfrm>
        </p:spPr>
        <p:txBody>
          <a:bodyPr>
            <a:normAutofit fontScale="90000"/>
          </a:bodyPr>
          <a:lstStyle/>
          <a:p>
            <a:r>
              <a:rPr lang="en-US" altLang="en-US" dirty="0">
                <a:ea typeface="ＭＳ Ｐゴシック" panose="020B0600070205080204" pitchFamily="34" charset="-128"/>
              </a:rPr>
              <a:t>Caching Basics: Exploit Temporal Locality</a:t>
            </a:r>
          </a:p>
        </p:txBody>
      </p:sp>
      <p:sp>
        <p:nvSpPr>
          <p:cNvPr id="68610" name="Content Placeholder 2">
            <a:extLst>
              <a:ext uri="{FF2B5EF4-FFF2-40B4-BE49-F238E27FC236}">
                <a16:creationId xmlns:a16="http://schemas.microsoft.com/office/drawing/2014/main" id="{5FFAD1A4-4C69-4D0C-8ABD-FC8CFD59D4D4}"/>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recently accessed data in automatically managed fast memory (called cache)</a:t>
            </a:r>
          </a:p>
          <a:p>
            <a:r>
              <a:rPr lang="en-US" altLang="en-US" dirty="0">
                <a:ea typeface="ＭＳ Ｐゴシック" panose="020B0600070205080204" pitchFamily="34" charset="-128"/>
              </a:rPr>
              <a:t>Anticipation: the data will be accessed again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Recently accessed data will be again accessed in the near future</a:t>
            </a:r>
          </a:p>
          <a:p>
            <a:pPr lvl="1"/>
            <a:r>
              <a:rPr lang="en-US" altLang="en-US" dirty="0">
                <a:ea typeface="ＭＳ Ｐゴシック" panose="020B0600070205080204" pitchFamily="34" charset="-128"/>
              </a:rPr>
              <a:t>This is what Maurice Wilkes had in mind:</a:t>
            </a:r>
          </a:p>
          <a:p>
            <a:pPr lvl="2"/>
            <a:r>
              <a:rPr lang="en-US" altLang="en-US" dirty="0">
                <a:ea typeface="ＭＳ Ｐゴシック" panose="020B0600070205080204" pitchFamily="34" charset="-128"/>
              </a:rPr>
              <a:t>Wilkes,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Slave Memories and Dynamic Storage Allocation</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IEEE Trans. On Electronic Computers, 1965.</a:t>
            </a:r>
          </a:p>
          <a:p>
            <a:pPr lvl="2"/>
            <a:r>
              <a:rPr lang="ja-JP" altLang="en-US" dirty="0">
                <a:ea typeface="ＭＳ Ｐゴシック" panose="020B0600070205080204" pitchFamily="34" charset="-128"/>
              </a:rPr>
              <a:t>“</a:t>
            </a:r>
            <a:r>
              <a:rPr lang="en-US" altLang="ja-JP" dirty="0">
                <a:ea typeface="ＭＳ Ｐゴシック" panose="020B0600070205080204" pitchFamily="34" charset="-128"/>
              </a:rPr>
              <a:t>The use is discussed of a fast core memory of, say 32000 words as a slave to a slower core memory of, say, one million words in such a way that in practical cases the effective access time is nearer that of the fast memory than that of the slow memory.</a:t>
            </a:r>
            <a:r>
              <a:rPr lang="ja-JP" altLang="en-US" dirty="0">
                <a:ea typeface="ＭＳ Ｐゴシック" panose="020B0600070205080204" pitchFamily="34" charset="-128"/>
              </a:rPr>
              <a:t>”</a:t>
            </a:r>
            <a:endParaRPr lang="en-US" altLang="ja-JP"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86371" name="Slide Number Placeholder 3">
            <a:extLst>
              <a:ext uri="{FF2B5EF4-FFF2-40B4-BE49-F238E27FC236}">
                <a16:creationId xmlns:a16="http://schemas.microsoft.com/office/drawing/2014/main" id="{FE20C1AE-146B-45B7-AD92-30151504318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679F457F-B26A-4902-87AC-33D80CFE7C20}" type="slidenum">
              <a:rPr lang="en-US" altLang="en-US" sz="1600">
                <a:solidFill>
                  <a:srgbClr val="000000"/>
                </a:solidFill>
                <a:latin typeface="Garamond" panose="02020404030301010803" pitchFamily="18" charset="0"/>
              </a:rPr>
              <a:pPr eaLnBrk="1" hangingPunct="1">
                <a:spcBef>
                  <a:spcPct val="0"/>
                </a:spcBef>
                <a:buClrTx/>
                <a:buSzTx/>
                <a:buFontTx/>
                <a:buNone/>
              </a:pPr>
              <a:t>25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86649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a:extLst>
              <a:ext uri="{FF2B5EF4-FFF2-40B4-BE49-F238E27FC236}">
                <a16:creationId xmlns:a16="http://schemas.microsoft.com/office/drawing/2014/main" id="{4E1EF829-4AD3-4992-B171-B571DF457AF9}"/>
              </a:ext>
            </a:extLst>
          </p:cNvPr>
          <p:cNvSpPr>
            <a:spLocks noGrp="1"/>
          </p:cNvSpPr>
          <p:nvPr>
            <p:ph type="title"/>
          </p:nvPr>
        </p:nvSpPr>
        <p:spPr>
          <a:xfrm>
            <a:off x="457200" y="0"/>
            <a:ext cx="8229600" cy="1143000"/>
          </a:xfrm>
        </p:spPr>
        <p:txBody>
          <a:bodyPr>
            <a:normAutofit fontScale="90000"/>
          </a:bodyPr>
          <a:lstStyle/>
          <a:p>
            <a:r>
              <a:rPr lang="en-US" altLang="en-US" dirty="0">
                <a:ea typeface="ＭＳ Ｐゴシック" panose="020B0600070205080204" pitchFamily="34" charset="-128"/>
              </a:rPr>
              <a:t>Caching Basics: Exploit Spatial Locality</a:t>
            </a:r>
          </a:p>
        </p:txBody>
      </p:sp>
      <p:sp>
        <p:nvSpPr>
          <p:cNvPr id="69634" name="Content Placeholder 2">
            <a:extLst>
              <a:ext uri="{FF2B5EF4-FFF2-40B4-BE49-F238E27FC236}">
                <a16:creationId xmlns:a16="http://schemas.microsoft.com/office/drawing/2014/main" id="{895F7AB9-D40A-41EB-9B86-F682CDFC6D0E}"/>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addresses adjacent to the recently accessed one in automatically managed fast memory</a:t>
            </a:r>
          </a:p>
          <a:p>
            <a:pPr lvl="1"/>
            <a:r>
              <a:rPr lang="en-US" altLang="en-US" dirty="0">
                <a:ea typeface="ＭＳ Ｐゴシック" panose="020B0600070205080204" pitchFamily="34" charset="-128"/>
              </a:rPr>
              <a:t>Logically divide memory into equal size blocks</a:t>
            </a:r>
          </a:p>
          <a:p>
            <a:pPr lvl="1"/>
            <a:r>
              <a:rPr lang="en-US" altLang="en-US" dirty="0">
                <a:ea typeface="ＭＳ Ｐゴシック" panose="020B0600070205080204" pitchFamily="34" charset="-128"/>
              </a:rPr>
              <a:t>Fetch to cache the accessed block in its entirety</a:t>
            </a:r>
          </a:p>
          <a:p>
            <a:r>
              <a:rPr lang="en-US" altLang="en-US" dirty="0">
                <a:ea typeface="ＭＳ Ｐゴシック" panose="020B0600070205080204" pitchFamily="34" charset="-128"/>
              </a:rPr>
              <a:t>Anticipation: </a:t>
            </a:r>
            <a:r>
              <a:rPr lang="en-US" altLang="en-US" dirty="0">
                <a:solidFill>
                  <a:srgbClr val="0000FF"/>
                </a:solidFill>
                <a:ea typeface="ＭＳ Ｐゴシック" panose="020B0600070205080204" pitchFamily="34" charset="-128"/>
              </a:rPr>
              <a:t>nearby data will be accessed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Nearby data in memory will be accessed in the near future</a:t>
            </a:r>
          </a:p>
          <a:p>
            <a:pPr lvl="2"/>
            <a:r>
              <a:rPr lang="en-US" altLang="en-US" dirty="0">
                <a:ea typeface="ＭＳ Ｐゴシック" panose="020B0600070205080204" pitchFamily="34" charset="-128"/>
              </a:rPr>
              <a:t>E.g., sequential instruction access, array traversal</a:t>
            </a:r>
          </a:p>
          <a:p>
            <a:pPr lvl="1"/>
            <a:r>
              <a:rPr lang="en-US" altLang="en-US" dirty="0">
                <a:ea typeface="ＭＳ Ｐゴシック" panose="020B0600070205080204" pitchFamily="34" charset="-128"/>
              </a:rPr>
              <a:t>This is what IBM 360/85 implemented</a:t>
            </a:r>
          </a:p>
          <a:p>
            <a:pPr lvl="2"/>
            <a:r>
              <a:rPr lang="en-US" altLang="en-US" dirty="0">
                <a:ea typeface="ＭＳ Ｐゴシック" panose="020B0600070205080204" pitchFamily="34" charset="-128"/>
              </a:rPr>
              <a:t>16 Kbyte cache with 64 byte blocks</a:t>
            </a:r>
          </a:p>
          <a:p>
            <a:pPr lvl="2"/>
            <a:r>
              <a:rPr lang="en-US" altLang="en-US" dirty="0" err="1">
                <a:ea typeface="ＭＳ Ｐゴシック" panose="020B0600070205080204" pitchFamily="34" charset="-128"/>
              </a:rPr>
              <a:t>Liptay</a:t>
            </a:r>
            <a:r>
              <a:rPr lang="en-US" altLang="en-US" dirty="0">
                <a:ea typeface="ＭＳ Ｐゴシック" panose="020B0600070205080204" pitchFamily="34" charset="-128"/>
              </a:rPr>
              <a:t>,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Structural aspects of the System/360 Model 85 II: the cache</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IBM Systems Journal, 1968.</a:t>
            </a:r>
          </a:p>
          <a:p>
            <a:endParaRPr lang="en-US" altLang="en-US" dirty="0">
              <a:ea typeface="ＭＳ Ｐゴシック" panose="020B0600070205080204" pitchFamily="34" charset="-128"/>
            </a:endParaRPr>
          </a:p>
        </p:txBody>
      </p:sp>
      <p:sp>
        <p:nvSpPr>
          <p:cNvPr id="187395" name="Slide Number Placeholder 3">
            <a:extLst>
              <a:ext uri="{FF2B5EF4-FFF2-40B4-BE49-F238E27FC236}">
                <a16:creationId xmlns:a16="http://schemas.microsoft.com/office/drawing/2014/main" id="{BCB15A04-2C66-469C-A494-EF069C979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659BE2B-2BDD-457E-AC14-6DF353B45D7C}" type="slidenum">
              <a:rPr lang="en-US" altLang="en-US" sz="1600">
                <a:solidFill>
                  <a:srgbClr val="000000"/>
                </a:solidFill>
                <a:latin typeface="Garamond" panose="02020404030301010803" pitchFamily="18" charset="0"/>
              </a:rPr>
              <a:pPr eaLnBrk="1" hangingPunct="1">
                <a:spcBef>
                  <a:spcPct val="0"/>
                </a:spcBef>
                <a:buClrTx/>
                <a:buSzTx/>
                <a:buFontTx/>
                <a:buNone/>
              </a:pPr>
              <a:t>26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146065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4">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a:extLst>
              <a:ext uri="{FF2B5EF4-FFF2-40B4-BE49-F238E27FC236}">
                <a16:creationId xmlns:a16="http://schemas.microsoft.com/office/drawing/2014/main" id="{D84282FB-BF62-452E-B101-E8E32632FA1A}"/>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Bookshelf Analogy</a:t>
            </a:r>
          </a:p>
        </p:txBody>
      </p:sp>
      <p:sp>
        <p:nvSpPr>
          <p:cNvPr id="188418" name="Content Placeholder 2">
            <a:extLst>
              <a:ext uri="{FF2B5EF4-FFF2-40B4-BE49-F238E27FC236}">
                <a16:creationId xmlns:a16="http://schemas.microsoft.com/office/drawing/2014/main" id="{1298ECD5-AB20-4195-8BB4-F3033F5F44B6}"/>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Book in your hand</a:t>
            </a:r>
          </a:p>
          <a:p>
            <a:r>
              <a:rPr lang="en-US" altLang="en-US" dirty="0">
                <a:ea typeface="ＭＳ Ｐゴシック" panose="020B0600070205080204" pitchFamily="34" charset="-128"/>
              </a:rPr>
              <a:t>Desk</a:t>
            </a:r>
          </a:p>
          <a:p>
            <a:r>
              <a:rPr lang="en-US" altLang="en-US" dirty="0">
                <a:ea typeface="ＭＳ Ｐゴシック" panose="020B0600070205080204" pitchFamily="34" charset="-128"/>
              </a:rPr>
              <a:t>Bookshelf</a:t>
            </a:r>
          </a:p>
          <a:p>
            <a:r>
              <a:rPr lang="en-US" altLang="en-US" dirty="0">
                <a:ea typeface="ＭＳ Ｐゴシック" panose="020B0600070205080204" pitchFamily="34" charset="-128"/>
              </a:rPr>
              <a:t>Boxes at home</a:t>
            </a:r>
          </a:p>
          <a:p>
            <a:r>
              <a:rPr lang="en-US" altLang="en-US" dirty="0">
                <a:ea typeface="ＭＳ Ｐゴシック" panose="020B0600070205080204" pitchFamily="34" charset="-128"/>
              </a:rPr>
              <a:t>Boxes in storage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Recently-used books tend to stay on desk</a:t>
            </a:r>
          </a:p>
          <a:p>
            <a:pPr lvl="1"/>
            <a:r>
              <a:rPr lang="en-US" altLang="en-US" dirty="0">
                <a:ea typeface="ＭＳ Ｐゴシック" panose="020B0600070205080204" pitchFamily="34" charset="-128"/>
              </a:rPr>
              <a:t>Comp Arch books, books for classes you are currently taking</a:t>
            </a:r>
          </a:p>
          <a:p>
            <a:pPr lvl="1"/>
            <a:r>
              <a:rPr lang="en-US" altLang="en-US" dirty="0">
                <a:solidFill>
                  <a:srgbClr val="0000FF"/>
                </a:solidFill>
                <a:ea typeface="ＭＳ Ｐゴシック" panose="020B0600070205080204" pitchFamily="34" charset="-128"/>
              </a:rPr>
              <a:t>Until the desk gets full</a:t>
            </a:r>
          </a:p>
          <a:p>
            <a:r>
              <a:rPr lang="en-US" altLang="en-US" dirty="0">
                <a:ea typeface="ＭＳ Ｐゴシック" panose="020B0600070205080204" pitchFamily="34" charset="-128"/>
              </a:rPr>
              <a:t>Adjacent books in the shelf needed around the same time</a:t>
            </a:r>
          </a:p>
          <a:p>
            <a:pPr lvl="1"/>
            <a:r>
              <a:rPr lang="en-US" altLang="en-US" dirty="0">
                <a:solidFill>
                  <a:srgbClr val="0000FF"/>
                </a:solidFill>
                <a:ea typeface="ＭＳ Ｐゴシック" panose="020B0600070205080204" pitchFamily="34" charset="-128"/>
              </a:rPr>
              <a:t>If I have organized/categorized my books well in the shelf</a:t>
            </a:r>
          </a:p>
          <a:p>
            <a:endParaRPr lang="en-US" altLang="en-US" dirty="0">
              <a:ea typeface="ＭＳ Ｐゴシック" panose="020B0600070205080204" pitchFamily="34" charset="-128"/>
            </a:endParaRPr>
          </a:p>
        </p:txBody>
      </p:sp>
      <p:sp>
        <p:nvSpPr>
          <p:cNvPr id="188419" name="Slide Number Placeholder 3">
            <a:extLst>
              <a:ext uri="{FF2B5EF4-FFF2-40B4-BE49-F238E27FC236}">
                <a16:creationId xmlns:a16="http://schemas.microsoft.com/office/drawing/2014/main" id="{9E0284F3-0132-498F-AF81-CBB33A09FC3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A0D1EE-5F6E-4615-8445-ADECF3110A01}" type="slidenum">
              <a:rPr lang="en-US" altLang="en-US" sz="1600">
                <a:solidFill>
                  <a:srgbClr val="000000"/>
                </a:solidFill>
                <a:latin typeface="Garamond" panose="02020404030301010803" pitchFamily="18" charset="0"/>
              </a:rPr>
              <a:pPr eaLnBrk="1" hangingPunct="1">
                <a:spcBef>
                  <a:spcPct val="0"/>
                </a:spcBef>
                <a:buClrTx/>
                <a:buSzTx/>
                <a:buFontTx/>
                <a:buNone/>
              </a:pPr>
              <a:t>27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89916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a:extLst>
              <a:ext uri="{FF2B5EF4-FFF2-40B4-BE49-F238E27FC236}">
                <a16:creationId xmlns:a16="http://schemas.microsoft.com/office/drawing/2014/main" id="{E74C4A82-52E2-49DB-8829-EF8B991E8B87}"/>
              </a:ext>
            </a:extLst>
          </p:cNvPr>
          <p:cNvSpPr>
            <a:spLocks noGrp="1"/>
          </p:cNvSpPr>
          <p:nvPr>
            <p:ph type="title"/>
          </p:nvPr>
        </p:nvSpPr>
        <p:spPr>
          <a:xfrm>
            <a:off x="457200" y="57150"/>
            <a:ext cx="8229600" cy="1143000"/>
          </a:xfrm>
        </p:spPr>
        <p:txBody>
          <a:bodyPr/>
          <a:lstStyle/>
          <a:p>
            <a:r>
              <a:rPr lang="en-US" altLang="en-US" dirty="0">
                <a:ea typeface="ＭＳ Ｐゴシック" panose="020B0600070205080204" pitchFamily="34" charset="-128"/>
              </a:rPr>
              <a:t>Caching in a Pipelined Design</a:t>
            </a:r>
          </a:p>
        </p:txBody>
      </p:sp>
      <p:sp>
        <p:nvSpPr>
          <p:cNvPr id="68610" name="Content Placeholder 2">
            <a:extLst>
              <a:ext uri="{FF2B5EF4-FFF2-40B4-BE49-F238E27FC236}">
                <a16:creationId xmlns:a16="http://schemas.microsoft.com/office/drawing/2014/main" id="{9CE14CAF-8846-4C4E-B108-746036D3F8A5}"/>
              </a:ext>
            </a:extLst>
          </p:cNvPr>
          <p:cNvSpPr>
            <a:spLocks noGrp="1"/>
          </p:cNvSpPr>
          <p:nvPr>
            <p:ph idx="1"/>
          </p:nvPr>
        </p:nvSpPr>
        <p:spPr>
          <a:xfrm>
            <a:off x="228600" y="996950"/>
            <a:ext cx="8610600" cy="5194300"/>
          </a:xfrm>
        </p:spPr>
        <p:txBody>
          <a:bodyPr>
            <a:normAutofit/>
          </a:bodyPr>
          <a:lstStyle/>
          <a:p>
            <a:r>
              <a:rPr lang="en-US" altLang="en-US" sz="2400" dirty="0">
                <a:ea typeface="ＭＳ Ｐゴシック" panose="020B0600070205080204" pitchFamily="34" charset="-128"/>
              </a:rPr>
              <a:t>The cache needs to be tightly integrated into the pipeline </a:t>
            </a:r>
          </a:p>
          <a:p>
            <a:pPr lvl="1"/>
            <a:r>
              <a:rPr lang="en-US" altLang="en-US" sz="2400" dirty="0">
                <a:ea typeface="ＭＳ Ｐゴシック" panose="020B0600070205080204" pitchFamily="34" charset="-128"/>
              </a:rPr>
              <a:t>Ideally, access in 1-cycle so that dependent operations do not stall</a:t>
            </a:r>
          </a:p>
          <a:p>
            <a:r>
              <a:rPr lang="en-US" altLang="en-US" sz="2400" dirty="0">
                <a:ea typeface="ＭＳ Ｐゴシック" panose="020B0600070205080204" pitchFamily="34" charset="-128"/>
              </a:rPr>
              <a:t>High frequency pipeline </a:t>
            </a:r>
            <a:r>
              <a:rPr lang="en-US" altLang="en-US" sz="2400" dirty="0">
                <a:ea typeface="ＭＳ Ｐゴシック" panose="020B0600070205080204" pitchFamily="34" charset="-128"/>
                <a:sym typeface="Wingdings" panose="05000000000000000000" pitchFamily="2" charset="2"/>
              </a:rPr>
              <a:t> Cannot make the cache large</a:t>
            </a:r>
          </a:p>
          <a:p>
            <a:pPr lvl="1"/>
            <a:r>
              <a:rPr lang="en-US" altLang="en-US" sz="2400" dirty="0">
                <a:ea typeface="ＭＳ Ｐゴシック" panose="020B0600070205080204" pitchFamily="34" charset="-128"/>
                <a:sym typeface="Wingdings" panose="05000000000000000000" pitchFamily="2" charset="2"/>
              </a:rPr>
              <a:t>But, we want a large cache AND a pipelined design</a:t>
            </a:r>
          </a:p>
          <a:p>
            <a:r>
              <a:rPr lang="en-US" altLang="en-US" sz="2400" dirty="0">
                <a:ea typeface="ＭＳ Ｐゴシック" panose="020B0600070205080204" pitchFamily="34" charset="-128"/>
                <a:sym typeface="Wingdings" panose="05000000000000000000" pitchFamily="2" charset="2"/>
              </a:rPr>
              <a:t>Idea: </a:t>
            </a:r>
            <a:r>
              <a:rPr lang="en-US" altLang="en-US" sz="2400" dirty="0">
                <a:solidFill>
                  <a:srgbClr val="0000FF"/>
                </a:solidFill>
                <a:ea typeface="ＭＳ Ｐゴシック" panose="020B0600070205080204" pitchFamily="34" charset="-128"/>
                <a:sym typeface="Wingdings" panose="05000000000000000000" pitchFamily="2" charset="2"/>
              </a:rPr>
              <a:t>Cache hierarchy</a:t>
            </a:r>
            <a:endParaRPr lang="en-US" altLang="en-US" sz="2400" dirty="0">
              <a:solidFill>
                <a:srgbClr val="0000FF"/>
              </a:solidFill>
              <a:ea typeface="ＭＳ Ｐゴシック" panose="020B0600070205080204" pitchFamily="34" charset="-128"/>
            </a:endParaRPr>
          </a:p>
        </p:txBody>
      </p:sp>
      <p:sp>
        <p:nvSpPr>
          <p:cNvPr id="189443" name="Slide Number Placeholder 3">
            <a:extLst>
              <a:ext uri="{FF2B5EF4-FFF2-40B4-BE49-F238E27FC236}">
                <a16:creationId xmlns:a16="http://schemas.microsoft.com/office/drawing/2014/main" id="{7137774D-52E2-4564-A360-DF8EF5A93F5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8E10315-1675-4800-9B77-DEEEB94BDBC7}" type="slidenum">
              <a:rPr lang="en-US" altLang="en-US" sz="1600">
                <a:solidFill>
                  <a:srgbClr val="000000"/>
                </a:solidFill>
                <a:latin typeface="Garamond" panose="02020404030301010803" pitchFamily="18" charset="0"/>
              </a:rPr>
              <a:pPr eaLnBrk="1" hangingPunct="1">
                <a:spcBef>
                  <a:spcPct val="0"/>
                </a:spcBef>
                <a:buClrTx/>
                <a:buSzTx/>
                <a:buFontTx/>
                <a:buNone/>
              </a:pPr>
              <a:t>28</a:t>
            </a:fld>
            <a:endParaRPr lang="en-US" altLang="en-US" sz="1600">
              <a:solidFill>
                <a:srgbClr val="000000"/>
              </a:solidFill>
              <a:latin typeface="Garamond" panose="02020404030301010803" pitchFamily="18" charset="0"/>
            </a:endParaRPr>
          </a:p>
        </p:txBody>
      </p:sp>
      <p:sp>
        <p:nvSpPr>
          <p:cNvPr id="189444" name="Rectangle 4">
            <a:extLst>
              <a:ext uri="{FF2B5EF4-FFF2-40B4-BE49-F238E27FC236}">
                <a16:creationId xmlns:a16="http://schemas.microsoft.com/office/drawing/2014/main" id="{34BB38D8-CD02-4D0A-B61C-6367694CE629}"/>
              </a:ext>
            </a:extLst>
          </p:cNvPr>
          <p:cNvSpPr>
            <a:spLocks noChangeArrowheads="1"/>
          </p:cNvSpPr>
          <p:nvPr/>
        </p:nvSpPr>
        <p:spPr bwMode="auto">
          <a:xfrm>
            <a:off x="1287463" y="4297363"/>
            <a:ext cx="885825"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5" name="Rectangle 5">
            <a:extLst>
              <a:ext uri="{FF2B5EF4-FFF2-40B4-BE49-F238E27FC236}">
                <a16:creationId xmlns:a16="http://schemas.microsoft.com/office/drawing/2014/main" id="{0DF00FDD-DD9F-42FF-894E-B55E8CD81B1D}"/>
              </a:ext>
            </a:extLst>
          </p:cNvPr>
          <p:cNvSpPr>
            <a:spLocks noChangeArrowheads="1"/>
          </p:cNvSpPr>
          <p:nvPr/>
        </p:nvSpPr>
        <p:spPr bwMode="auto">
          <a:xfrm>
            <a:off x="5876925" y="3168650"/>
            <a:ext cx="2749550" cy="31496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6" name="TextBox 6">
            <a:extLst>
              <a:ext uri="{FF2B5EF4-FFF2-40B4-BE49-F238E27FC236}">
                <a16:creationId xmlns:a16="http://schemas.microsoft.com/office/drawing/2014/main" id="{6B3C2A2C-CE7E-4699-9FD0-08E1345A008D}"/>
              </a:ext>
            </a:extLst>
          </p:cNvPr>
          <p:cNvSpPr txBox="1">
            <a:spLocks noChangeArrowheads="1"/>
          </p:cNvSpPr>
          <p:nvPr/>
        </p:nvSpPr>
        <p:spPr bwMode="auto">
          <a:xfrm>
            <a:off x="1389063" y="473075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9447" name="TextBox 7">
            <a:extLst>
              <a:ext uri="{FF2B5EF4-FFF2-40B4-BE49-F238E27FC236}">
                <a16:creationId xmlns:a16="http://schemas.microsoft.com/office/drawing/2014/main" id="{103C4E2A-6D38-4014-8B55-49CBBC6DAC8A}"/>
              </a:ext>
            </a:extLst>
          </p:cNvPr>
          <p:cNvSpPr txBox="1">
            <a:spLocks noChangeArrowheads="1"/>
          </p:cNvSpPr>
          <p:nvPr/>
        </p:nvSpPr>
        <p:spPr bwMode="auto">
          <a:xfrm>
            <a:off x="6692900" y="4297363"/>
            <a:ext cx="10175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p:txBody>
      </p:sp>
      <p:sp>
        <p:nvSpPr>
          <p:cNvPr id="189448" name="TextBox 8">
            <a:extLst>
              <a:ext uri="{FF2B5EF4-FFF2-40B4-BE49-F238E27FC236}">
                <a16:creationId xmlns:a16="http://schemas.microsoft.com/office/drawing/2014/main" id="{92509515-B927-46E4-8CDF-7E09A753711E}"/>
              </a:ext>
            </a:extLst>
          </p:cNvPr>
          <p:cNvSpPr txBox="1">
            <a:spLocks noChangeArrowheads="1"/>
          </p:cNvSpPr>
          <p:nvPr/>
        </p:nvSpPr>
        <p:spPr bwMode="auto">
          <a:xfrm>
            <a:off x="1484313" y="5100638"/>
            <a:ext cx="492125"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9449" name="Rectangle 9">
            <a:extLst>
              <a:ext uri="{FF2B5EF4-FFF2-40B4-BE49-F238E27FC236}">
                <a16:creationId xmlns:a16="http://schemas.microsoft.com/office/drawing/2014/main" id="{C8866B62-86AD-42ED-98D5-87A0A537608A}"/>
              </a:ext>
            </a:extLst>
          </p:cNvPr>
          <p:cNvSpPr>
            <a:spLocks noChangeArrowheads="1"/>
          </p:cNvSpPr>
          <p:nvPr/>
        </p:nvSpPr>
        <p:spPr bwMode="auto">
          <a:xfrm>
            <a:off x="2325688" y="4297363"/>
            <a:ext cx="887412"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50" name="TextBox 10">
            <a:extLst>
              <a:ext uri="{FF2B5EF4-FFF2-40B4-BE49-F238E27FC236}">
                <a16:creationId xmlns:a16="http://schemas.microsoft.com/office/drawing/2014/main" id="{CB4F96A5-0A74-4436-B208-01EDCE72A429}"/>
              </a:ext>
            </a:extLst>
          </p:cNvPr>
          <p:cNvSpPr txBox="1">
            <a:spLocks noChangeArrowheads="1"/>
          </p:cNvSpPr>
          <p:nvPr/>
        </p:nvSpPr>
        <p:spPr bwMode="auto">
          <a:xfrm>
            <a:off x="2325688" y="4730750"/>
            <a:ext cx="887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Level1</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9451" name="Straight Arrow Connector 11">
            <a:extLst>
              <a:ext uri="{FF2B5EF4-FFF2-40B4-BE49-F238E27FC236}">
                <a16:creationId xmlns:a16="http://schemas.microsoft.com/office/drawing/2014/main" id="{35169646-C264-4C6F-8F08-9AA7F12C1C9F}"/>
              </a:ext>
            </a:extLst>
          </p:cNvPr>
          <p:cNvCxnSpPr>
            <a:cxnSpLocks noChangeShapeType="1"/>
            <a:endCxn id="189449" idx="3"/>
          </p:cNvCxnSpPr>
          <p:nvPr/>
        </p:nvCxnSpPr>
        <p:spPr bwMode="auto">
          <a:xfrm rot="10800000">
            <a:off x="3213100" y="4933950"/>
            <a:ext cx="2663825"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BDB1F16D-7EA1-4428-879D-DC87F2228C9E}"/>
              </a:ext>
            </a:extLst>
          </p:cNvPr>
          <p:cNvSpPr>
            <a:spLocks noChangeArrowheads="1"/>
          </p:cNvSpPr>
          <p:nvPr/>
        </p:nvSpPr>
        <p:spPr bwMode="auto">
          <a:xfrm>
            <a:off x="3800475" y="3811588"/>
            <a:ext cx="1306513" cy="2062162"/>
          </a:xfrm>
          <a:prstGeom prst="rect">
            <a:avLst/>
          </a:prstGeom>
          <a:solidFill>
            <a:schemeClr val="bg1"/>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5" name="TextBox 14">
            <a:extLst>
              <a:ext uri="{FF2B5EF4-FFF2-40B4-BE49-F238E27FC236}">
                <a16:creationId xmlns:a16="http://schemas.microsoft.com/office/drawing/2014/main" id="{EC7B6F05-B534-4ABF-A31D-17D859B5C2BF}"/>
              </a:ext>
            </a:extLst>
          </p:cNvPr>
          <p:cNvSpPr txBox="1">
            <a:spLocks noChangeArrowheads="1"/>
          </p:cNvSpPr>
          <p:nvPr/>
        </p:nvSpPr>
        <p:spPr bwMode="auto">
          <a:xfrm>
            <a:off x="3800475" y="4568825"/>
            <a:ext cx="1306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 2</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spTree>
    <p:extLst>
      <p:ext uri="{BB962C8B-B14F-4D97-AF65-F5344CB8AC3E}">
        <p14:creationId xmlns:p14="http://schemas.microsoft.com/office/powerpoint/2010/main" val="2210854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a:extLst>
              <a:ext uri="{FF2B5EF4-FFF2-40B4-BE49-F238E27FC236}">
                <a16:creationId xmlns:a16="http://schemas.microsoft.com/office/drawing/2014/main" id="{64D72909-282F-423B-96B1-1D604E56642E}"/>
              </a:ext>
            </a:extLst>
          </p:cNvPr>
          <p:cNvSpPr>
            <a:spLocks noGrp="1"/>
          </p:cNvSpPr>
          <p:nvPr>
            <p:ph type="title"/>
          </p:nvPr>
        </p:nvSpPr>
        <p:spPr>
          <a:xfrm>
            <a:off x="457200" y="76200"/>
            <a:ext cx="8229600" cy="1143000"/>
          </a:xfrm>
        </p:spPr>
        <p:txBody>
          <a:bodyPr>
            <a:normAutofit fontScale="90000"/>
          </a:bodyPr>
          <a:lstStyle/>
          <a:p>
            <a:r>
              <a:rPr lang="en-US" altLang="en-US" sz="3600" dirty="0">
                <a:ea typeface="ＭＳ Ｐゴシック" panose="020B0600070205080204" pitchFamily="34" charset="-128"/>
              </a:rPr>
              <a:t>A Note on Manual vs. Automatic Management</a:t>
            </a:r>
          </a:p>
        </p:txBody>
      </p:sp>
      <p:sp>
        <p:nvSpPr>
          <p:cNvPr id="3" name="Content Placeholder 2">
            <a:extLst>
              <a:ext uri="{FF2B5EF4-FFF2-40B4-BE49-F238E27FC236}">
                <a16:creationId xmlns:a16="http://schemas.microsoft.com/office/drawing/2014/main" id="{8FEF94C9-CCC5-40AC-8A3F-5886EE070A54}"/>
              </a:ext>
            </a:extLst>
          </p:cNvPr>
          <p:cNvSpPr>
            <a:spLocks noGrp="1"/>
          </p:cNvSpPr>
          <p:nvPr>
            <p:ph idx="1"/>
          </p:nvPr>
        </p:nvSpPr>
        <p:spPr>
          <a:xfrm>
            <a:off x="228600" y="996950"/>
            <a:ext cx="8839200" cy="5194300"/>
          </a:xfrm>
        </p:spPr>
        <p:txBody>
          <a:bodyPr>
            <a:normAutofit fontScale="85000" lnSpcReduction="10000"/>
          </a:bodyPr>
          <a:lstStyle/>
          <a:p>
            <a:r>
              <a:rPr lang="en-US" altLang="en-US">
                <a:solidFill>
                  <a:srgbClr val="0000FF"/>
                </a:solidFill>
                <a:ea typeface="ＭＳ Ｐゴシック" panose="020B0600070205080204" pitchFamily="34" charset="-128"/>
              </a:rPr>
              <a:t>Manual:</a:t>
            </a:r>
            <a:r>
              <a:rPr lang="en-US" altLang="en-US">
                <a:ea typeface="ＭＳ Ｐゴシック" panose="020B0600070205080204" pitchFamily="34" charset="-128"/>
              </a:rPr>
              <a:t> Programmer manages data movement across levels</a:t>
            </a:r>
          </a:p>
          <a:p>
            <a:pPr marL="342900" lvl="1" indent="0">
              <a:buFont typeface="Wingdings" panose="05000000000000000000" pitchFamily="2" charset="2"/>
              <a:buNone/>
            </a:pPr>
            <a:r>
              <a:rPr lang="en-US" altLang="en-US">
                <a:ea typeface="ＭＳ Ｐゴシック" panose="020B0600070205080204" pitchFamily="34" charset="-128"/>
              </a:rPr>
              <a:t>-- too painful for programmers on substantial programs</a:t>
            </a:r>
          </a:p>
          <a:p>
            <a:pPr marL="342900" lvl="1" indent="0"/>
            <a:r>
              <a:rPr lang="en-US" altLang="en-US">
                <a:ea typeface="ＭＳ Ｐゴシック" panose="020B0600070205080204" pitchFamily="34" charset="-128"/>
              </a:rPr>
              <a:t> “core” vs “drum” memory in the 50’s</a:t>
            </a:r>
          </a:p>
          <a:p>
            <a:pPr marL="342900" lvl="1" indent="0"/>
            <a:r>
              <a:rPr lang="en-US" altLang="en-US">
                <a:ea typeface="ＭＳ Ｐゴシック" panose="020B0600070205080204" pitchFamily="34" charset="-128"/>
              </a:rPr>
              <a:t> still done in some embedded processors (on-chip scratch pad SRAM in lieu of a cache) and GPUs (called “shared memory”)</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Automatic:</a:t>
            </a:r>
            <a:r>
              <a:rPr lang="en-US" altLang="en-US">
                <a:ea typeface="ＭＳ Ｐゴシック" panose="020B0600070205080204" pitchFamily="34" charset="-128"/>
              </a:rPr>
              <a:t> Hardware manages data movement across levels, </a:t>
            </a:r>
            <a:r>
              <a:rPr lang="en-US" altLang="en-US">
                <a:solidFill>
                  <a:srgbClr val="0000FF"/>
                </a:solidFill>
                <a:ea typeface="ＭＳ Ｐゴシック" panose="020B0600070205080204" pitchFamily="34" charset="-128"/>
              </a:rPr>
              <a:t>transparently to the programmer</a:t>
            </a:r>
          </a:p>
          <a:p>
            <a:pPr marL="342900" lvl="1" indent="0">
              <a:buFont typeface="Wingdings" panose="05000000000000000000" pitchFamily="2" charset="2"/>
              <a:buNone/>
            </a:pPr>
            <a:r>
              <a:rPr lang="en-US" altLang="en-US">
                <a:ea typeface="ＭＳ Ｐゴシック" panose="020B0600070205080204" pitchFamily="34" charset="-128"/>
              </a:rPr>
              <a:t>++ programmer’s life is easier</a:t>
            </a:r>
          </a:p>
          <a:p>
            <a:pPr marL="342900" lvl="1" indent="0"/>
            <a:r>
              <a:rPr lang="en-US" altLang="en-US">
                <a:ea typeface="ＭＳ Ｐゴシック" panose="020B0600070205080204" pitchFamily="34" charset="-128"/>
              </a:rPr>
              <a:t> the average programmer doesn’t need to know about it</a:t>
            </a:r>
          </a:p>
          <a:p>
            <a:pPr lvl="2"/>
            <a:r>
              <a:rPr lang="en-US" altLang="en-US">
                <a:ea typeface="ＭＳ Ｐゴシック" panose="020B0600070205080204" pitchFamily="34" charset="-128"/>
              </a:rPr>
              <a:t>You don’t need to know how big the cache is and how it works to write a “correct” program! (What if you want a “fast” program?)</a:t>
            </a:r>
          </a:p>
          <a:p>
            <a:endParaRPr lang="en-US" altLang="en-US">
              <a:ea typeface="ＭＳ Ｐゴシック" panose="020B0600070205080204" pitchFamily="34" charset="-128"/>
            </a:endParaRPr>
          </a:p>
        </p:txBody>
      </p:sp>
      <p:sp>
        <p:nvSpPr>
          <p:cNvPr id="190467" name="Slide Number Placeholder 3">
            <a:extLst>
              <a:ext uri="{FF2B5EF4-FFF2-40B4-BE49-F238E27FC236}">
                <a16:creationId xmlns:a16="http://schemas.microsoft.com/office/drawing/2014/main" id="{5B20EACD-06CA-4521-B5EE-BC57CAB806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BFBAF4D-0C2F-4187-83FE-ACD748A12EDA}" type="slidenum">
              <a:rPr lang="en-US" altLang="en-US" sz="1600">
                <a:solidFill>
                  <a:srgbClr val="000000"/>
                </a:solidFill>
                <a:latin typeface="Garamond" panose="02020404030301010803" pitchFamily="18" charset="0"/>
              </a:rPr>
              <a:pPr eaLnBrk="1" hangingPunct="1">
                <a:spcBef>
                  <a:spcPct val="0"/>
                </a:spcBef>
                <a:buClrTx/>
                <a:buSzTx/>
                <a:buFontTx/>
                <a:buNone/>
              </a:pPr>
              <a:t>29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15041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9CC2-EBAA-4654-B6CD-9FA4E482EEEB}"/>
              </a:ext>
            </a:extLst>
          </p:cNvPr>
          <p:cNvSpPr>
            <a:spLocks noGrp="1"/>
          </p:cNvSpPr>
          <p:nvPr>
            <p:ph type="title"/>
          </p:nvPr>
        </p:nvSpPr>
        <p:spPr/>
        <p:txBody>
          <a:bodyPr/>
          <a:lstStyle/>
          <a:p>
            <a:r>
              <a:rPr lang="en-US" dirty="0"/>
              <a:t>Project Proposal Deadline		</a:t>
            </a:r>
          </a:p>
        </p:txBody>
      </p:sp>
      <p:sp>
        <p:nvSpPr>
          <p:cNvPr id="3" name="Content Placeholder 2">
            <a:extLst>
              <a:ext uri="{FF2B5EF4-FFF2-40B4-BE49-F238E27FC236}">
                <a16:creationId xmlns:a16="http://schemas.microsoft.com/office/drawing/2014/main" id="{5984D40C-2408-493C-8263-532F999B9F2A}"/>
              </a:ext>
            </a:extLst>
          </p:cNvPr>
          <p:cNvSpPr>
            <a:spLocks noGrp="1"/>
          </p:cNvSpPr>
          <p:nvPr>
            <p:ph idx="1"/>
          </p:nvPr>
        </p:nvSpPr>
        <p:spPr/>
        <p:txBody>
          <a:bodyPr/>
          <a:lstStyle/>
          <a:p>
            <a:r>
              <a:rPr lang="en-US" dirty="0"/>
              <a:t>Deadline is today, Sept. 29th</a:t>
            </a:r>
            <a:endParaRPr lang="en-US" baseline="30000" dirty="0"/>
          </a:p>
          <a:p>
            <a:endParaRPr lang="en-US" baseline="30000" dirty="0"/>
          </a:p>
          <a:p>
            <a:r>
              <a:rPr lang="en-US" dirty="0"/>
              <a:t>Send emails with your proposals (PDFs) to csc2224arch@gmail.com</a:t>
            </a:r>
          </a:p>
        </p:txBody>
      </p:sp>
      <p:sp>
        <p:nvSpPr>
          <p:cNvPr id="4" name="Slide Number Placeholder 3">
            <a:extLst>
              <a:ext uri="{FF2B5EF4-FFF2-40B4-BE49-F238E27FC236}">
                <a16:creationId xmlns:a16="http://schemas.microsoft.com/office/drawing/2014/main" id="{1F8E223D-8137-4853-9F9A-EC48B2606DFA}"/>
              </a:ext>
            </a:extLst>
          </p:cNvPr>
          <p:cNvSpPr>
            <a:spLocks noGrp="1"/>
          </p:cNvSpPr>
          <p:nvPr>
            <p:ph type="sldNum" sz="quarter" idx="12"/>
          </p:nvPr>
        </p:nvSpPr>
        <p:spPr/>
        <p:txBody>
          <a:bodyPr/>
          <a:lstStyle/>
          <a:p>
            <a:fld id="{323594FA-E141-4234-AE05-360401972BE7}" type="slidenum">
              <a:rPr lang="en-US" altLang="en-US" smtClean="0"/>
              <a:pPr/>
              <a:t>3</a:t>
            </a:fld>
            <a:endParaRPr lang="en-US" altLang="en-US" dirty="0"/>
          </a:p>
        </p:txBody>
      </p:sp>
    </p:spTree>
    <p:extLst>
      <p:ext uri="{BB962C8B-B14F-4D97-AF65-F5344CB8AC3E}">
        <p14:creationId xmlns:p14="http://schemas.microsoft.com/office/powerpoint/2010/main" val="3205343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1">
            <a:extLst>
              <a:ext uri="{FF2B5EF4-FFF2-40B4-BE49-F238E27FC236}">
                <a16:creationId xmlns:a16="http://schemas.microsoft.com/office/drawing/2014/main" id="{A0AD2B6B-484D-4A95-B356-6D4509AE8BA3}"/>
              </a:ext>
            </a:extLst>
          </p:cNvPr>
          <p:cNvSpPr>
            <a:spLocks noGrp="1"/>
          </p:cNvSpPr>
          <p:nvPr>
            <p:ph type="title"/>
          </p:nvPr>
        </p:nvSpPr>
        <p:spPr>
          <a:xfrm>
            <a:off x="457200" y="4763"/>
            <a:ext cx="8229600" cy="1143000"/>
          </a:xfrm>
        </p:spPr>
        <p:txBody>
          <a:bodyPr/>
          <a:lstStyle/>
          <a:p>
            <a:r>
              <a:rPr lang="en-US" altLang="en-US" dirty="0">
                <a:ea typeface="ＭＳ Ｐゴシック" panose="020B0600070205080204" pitchFamily="34" charset="-128"/>
              </a:rPr>
              <a:t>A Modern Memory Hierarchy</a:t>
            </a:r>
          </a:p>
        </p:txBody>
      </p:sp>
      <p:sp>
        <p:nvSpPr>
          <p:cNvPr id="192514" name="Content Placeholder 2">
            <a:extLst>
              <a:ext uri="{FF2B5EF4-FFF2-40B4-BE49-F238E27FC236}">
                <a16:creationId xmlns:a16="http://schemas.microsoft.com/office/drawing/2014/main" id="{FAF6AC62-F144-47D7-9202-3CBF0B356A51}"/>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92515" name="Slide Number Placeholder 3">
            <a:extLst>
              <a:ext uri="{FF2B5EF4-FFF2-40B4-BE49-F238E27FC236}">
                <a16:creationId xmlns:a16="http://schemas.microsoft.com/office/drawing/2014/main" id="{168E7E50-82B2-4421-8905-1A4B85B54DB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E36E4BF-BDB7-4BA6-BB84-8C06830B0BDD}" type="slidenum">
              <a:rPr lang="en-US" altLang="en-US" sz="1600">
                <a:solidFill>
                  <a:srgbClr val="000000"/>
                </a:solidFill>
                <a:latin typeface="Garamond" panose="02020404030301010803" pitchFamily="18" charset="0"/>
              </a:rPr>
              <a:pPr eaLnBrk="1" hangingPunct="1">
                <a:spcBef>
                  <a:spcPct val="0"/>
                </a:spcBef>
                <a:buClrTx/>
                <a:buSzTx/>
                <a:buFontTx/>
                <a:buNone/>
              </a:pPr>
              <a:t>30</a:t>
            </a:fld>
            <a:endParaRPr lang="en-US" altLang="en-US" sz="1600">
              <a:solidFill>
                <a:srgbClr val="000000"/>
              </a:solidFill>
              <a:latin typeface="Garamond" panose="02020404030301010803" pitchFamily="18" charset="0"/>
            </a:endParaRPr>
          </a:p>
        </p:txBody>
      </p:sp>
      <p:sp>
        <p:nvSpPr>
          <p:cNvPr id="192516" name="Rectangle 3">
            <a:extLst>
              <a:ext uri="{FF2B5EF4-FFF2-40B4-BE49-F238E27FC236}">
                <a16:creationId xmlns:a16="http://schemas.microsoft.com/office/drawing/2014/main" id="{54932349-661C-4F6F-857A-BE43226D0005}"/>
              </a:ext>
            </a:extLst>
          </p:cNvPr>
          <p:cNvSpPr txBox="1">
            <a:spLocks noChangeArrowheads="1"/>
          </p:cNvSpPr>
          <p:nvPr/>
        </p:nvSpPr>
        <p:spPr bwMode="auto">
          <a:xfrm>
            <a:off x="152400" y="9906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Register File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words, sub-nsec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L1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KB,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L2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512 KB ~ 1MB, many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L3 cache,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Main memory (DRAM),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GB, ~100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Swap Disk</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100 GB, ~10 msec</a:t>
            </a:r>
          </a:p>
        </p:txBody>
      </p:sp>
      <p:grpSp>
        <p:nvGrpSpPr>
          <p:cNvPr id="192517" name="Group 4">
            <a:extLst>
              <a:ext uri="{FF2B5EF4-FFF2-40B4-BE49-F238E27FC236}">
                <a16:creationId xmlns:a16="http://schemas.microsoft.com/office/drawing/2014/main" id="{C8BFEE83-F9E5-4888-AB56-DB86842C6902}"/>
              </a:ext>
            </a:extLst>
          </p:cNvPr>
          <p:cNvGrpSpPr>
            <a:grpSpLocks/>
          </p:cNvGrpSpPr>
          <p:nvPr/>
        </p:nvGrpSpPr>
        <p:grpSpPr bwMode="auto">
          <a:xfrm>
            <a:off x="685800" y="990600"/>
            <a:ext cx="6858000" cy="5480050"/>
            <a:chOff x="528" y="720"/>
            <a:chExt cx="4848" cy="3452"/>
          </a:xfrm>
        </p:grpSpPr>
        <p:sp>
          <p:nvSpPr>
            <p:cNvPr id="26" name="Rectangle 5">
              <a:extLst>
                <a:ext uri="{FF2B5EF4-FFF2-40B4-BE49-F238E27FC236}">
                  <a16:creationId xmlns:a16="http://schemas.microsoft.com/office/drawing/2014/main" id="{9B9F1C93-2CC7-40CA-97C8-96189A4635E0}"/>
                </a:ext>
              </a:extLst>
            </p:cNvPr>
            <p:cNvSpPr>
              <a:spLocks noChangeArrowheads="1"/>
            </p:cNvSpPr>
            <p:nvPr/>
          </p:nvSpPr>
          <p:spPr bwMode="auto">
            <a:xfrm>
              <a:off x="2208" y="720"/>
              <a:ext cx="1392"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7" name="Rectangle 6">
              <a:extLst>
                <a:ext uri="{FF2B5EF4-FFF2-40B4-BE49-F238E27FC236}">
                  <a16:creationId xmlns:a16="http://schemas.microsoft.com/office/drawing/2014/main" id="{F7AC590F-11A5-4657-A045-5A010244F4AB}"/>
                </a:ext>
              </a:extLst>
            </p:cNvPr>
            <p:cNvSpPr>
              <a:spLocks noChangeArrowheads="1"/>
            </p:cNvSpPr>
            <p:nvPr/>
          </p:nvSpPr>
          <p:spPr bwMode="auto">
            <a:xfrm>
              <a:off x="1872" y="1334"/>
              <a:ext cx="2016"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8" name="Rectangle 7">
              <a:extLst>
                <a:ext uri="{FF2B5EF4-FFF2-40B4-BE49-F238E27FC236}">
                  <a16:creationId xmlns:a16="http://schemas.microsoft.com/office/drawing/2014/main" id="{16BB5572-5357-408A-B851-2B6F4D1A0F3F}"/>
                </a:ext>
              </a:extLst>
            </p:cNvPr>
            <p:cNvSpPr>
              <a:spLocks noChangeArrowheads="1"/>
            </p:cNvSpPr>
            <p:nvPr/>
          </p:nvSpPr>
          <p:spPr bwMode="auto">
            <a:xfrm>
              <a:off x="1536" y="1935"/>
              <a:ext cx="268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9" name="Rectangle 8">
              <a:extLst>
                <a:ext uri="{FF2B5EF4-FFF2-40B4-BE49-F238E27FC236}">
                  <a16:creationId xmlns:a16="http://schemas.microsoft.com/office/drawing/2014/main" id="{0D084B55-0744-4590-B7EA-692C122BD2FD}"/>
                </a:ext>
              </a:extLst>
            </p:cNvPr>
            <p:cNvSpPr>
              <a:spLocks noChangeArrowheads="1"/>
            </p:cNvSpPr>
            <p:nvPr/>
          </p:nvSpPr>
          <p:spPr bwMode="auto">
            <a:xfrm>
              <a:off x="1200" y="2546"/>
              <a:ext cx="340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0" name="Rectangle 9">
              <a:extLst>
                <a:ext uri="{FF2B5EF4-FFF2-40B4-BE49-F238E27FC236}">
                  <a16:creationId xmlns:a16="http://schemas.microsoft.com/office/drawing/2014/main" id="{A8DE0891-39BE-4DDA-A67B-4948BB92A936}"/>
                </a:ext>
              </a:extLst>
            </p:cNvPr>
            <p:cNvSpPr>
              <a:spLocks noChangeArrowheads="1"/>
            </p:cNvSpPr>
            <p:nvPr/>
          </p:nvSpPr>
          <p:spPr bwMode="auto">
            <a:xfrm>
              <a:off x="864" y="3167"/>
              <a:ext cx="4131"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1" name="Rectangle 10">
              <a:extLst>
                <a:ext uri="{FF2B5EF4-FFF2-40B4-BE49-F238E27FC236}">
                  <a16:creationId xmlns:a16="http://schemas.microsoft.com/office/drawing/2014/main" id="{96C6F3E2-1AA0-42BD-995A-3E91F867316E}"/>
                </a:ext>
              </a:extLst>
            </p:cNvPr>
            <p:cNvSpPr>
              <a:spLocks noChangeArrowheads="1"/>
            </p:cNvSpPr>
            <p:nvPr/>
          </p:nvSpPr>
          <p:spPr bwMode="auto">
            <a:xfrm>
              <a:off x="528" y="3788"/>
              <a:ext cx="484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grpSp>
      <p:sp>
        <p:nvSpPr>
          <p:cNvPr id="32" name="Line 11">
            <a:extLst>
              <a:ext uri="{FF2B5EF4-FFF2-40B4-BE49-F238E27FC236}">
                <a16:creationId xmlns:a16="http://schemas.microsoft.com/office/drawing/2014/main" id="{5B697B5F-76D4-4900-A35A-0ADEBF1885AE}"/>
              </a:ext>
            </a:extLst>
          </p:cNvPr>
          <p:cNvSpPr>
            <a:spLocks noChangeShapeType="1"/>
          </p:cNvSpPr>
          <p:nvPr/>
        </p:nvSpPr>
        <p:spPr bwMode="auto">
          <a:xfrm>
            <a:off x="228600" y="17526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3" name="AutoShape 12">
            <a:extLst>
              <a:ext uri="{FF2B5EF4-FFF2-40B4-BE49-F238E27FC236}">
                <a16:creationId xmlns:a16="http://schemas.microsoft.com/office/drawing/2014/main" id="{E69885B7-8FEC-48E8-84C4-B57D791140A2}"/>
              </a:ext>
            </a:extLst>
          </p:cNvPr>
          <p:cNvSpPr>
            <a:spLocks noChangeArrowheads="1"/>
          </p:cNvSpPr>
          <p:nvPr/>
        </p:nvSpPr>
        <p:spPr bwMode="auto">
          <a:xfrm>
            <a:off x="5410200" y="12192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4" name="AutoShape 13">
            <a:extLst>
              <a:ext uri="{FF2B5EF4-FFF2-40B4-BE49-F238E27FC236}">
                <a16:creationId xmlns:a16="http://schemas.microsoft.com/office/drawing/2014/main" id="{12146129-EA6E-4967-BD10-C563ACBD77C4}"/>
              </a:ext>
            </a:extLst>
          </p:cNvPr>
          <p:cNvSpPr>
            <a:spLocks noChangeArrowheads="1"/>
          </p:cNvSpPr>
          <p:nvPr/>
        </p:nvSpPr>
        <p:spPr bwMode="auto">
          <a:xfrm>
            <a:off x="6858000" y="51816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5" name="AutoShape 14">
            <a:extLst>
              <a:ext uri="{FF2B5EF4-FFF2-40B4-BE49-F238E27FC236}">
                <a16:creationId xmlns:a16="http://schemas.microsoft.com/office/drawing/2014/main" id="{DE6FEC7D-86C7-4776-B772-79FD19500CBE}"/>
              </a:ext>
            </a:extLst>
          </p:cNvPr>
          <p:cNvSpPr>
            <a:spLocks noChangeArrowheads="1"/>
          </p:cNvSpPr>
          <p:nvPr/>
        </p:nvSpPr>
        <p:spPr bwMode="auto">
          <a:xfrm rot="10800000">
            <a:off x="2057400" y="11430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6" name="AutoShape 15">
            <a:extLst>
              <a:ext uri="{FF2B5EF4-FFF2-40B4-BE49-F238E27FC236}">
                <a16:creationId xmlns:a16="http://schemas.microsoft.com/office/drawing/2014/main" id="{E5F8B891-3F90-4EF4-815F-4261B267E4FD}"/>
              </a:ext>
            </a:extLst>
          </p:cNvPr>
          <p:cNvSpPr>
            <a:spLocks noChangeArrowheads="1"/>
          </p:cNvSpPr>
          <p:nvPr/>
        </p:nvSpPr>
        <p:spPr bwMode="auto">
          <a:xfrm rot="10800000">
            <a:off x="762000" y="51054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7" name="Text Box 16">
            <a:extLst>
              <a:ext uri="{FF2B5EF4-FFF2-40B4-BE49-F238E27FC236}">
                <a16:creationId xmlns:a16="http://schemas.microsoft.com/office/drawing/2014/main" id="{DCC4645F-F06E-4FA1-8D58-27919004CB87}"/>
              </a:ext>
            </a:extLst>
          </p:cNvPr>
          <p:cNvSpPr txBox="1">
            <a:spLocks noChangeArrowheads="1"/>
          </p:cNvSpPr>
          <p:nvPr/>
        </p:nvSpPr>
        <p:spPr bwMode="auto">
          <a:xfrm>
            <a:off x="6781800" y="1317625"/>
            <a:ext cx="2339975" cy="830263"/>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m</a:t>
            </a:r>
            <a:r>
              <a:rPr lang="en-US" i="0" kern="0" dirty="0" err="1">
                <a:solidFill>
                  <a:srgbClr val="000000"/>
                </a:solidFill>
                <a:latin typeface="Calibri" charset="0"/>
                <a:cs typeface="ＭＳ Ｐゴシック" charset="0"/>
              </a:rPr>
              <a:t>anual</a:t>
            </a:r>
            <a:r>
              <a:rPr lang="en-US" i="0" kern="0" dirty="0">
                <a:solidFill>
                  <a:srgbClr val="000000"/>
                </a:solidFill>
                <a:latin typeface="Calibri" charset="0"/>
                <a:cs typeface="ＭＳ Ｐゴシック" charset="0"/>
              </a:rPr>
              <a:t>/compiler</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register spilling</a:t>
            </a:r>
          </a:p>
        </p:txBody>
      </p:sp>
      <p:sp>
        <p:nvSpPr>
          <p:cNvPr id="38" name="Line 17">
            <a:extLst>
              <a:ext uri="{FF2B5EF4-FFF2-40B4-BE49-F238E27FC236}">
                <a16:creationId xmlns:a16="http://schemas.microsoft.com/office/drawing/2014/main" id="{0E0FE21B-EF70-46DF-8C9E-CA2EBCB8A5E9}"/>
              </a:ext>
            </a:extLst>
          </p:cNvPr>
          <p:cNvSpPr>
            <a:spLocks noChangeShapeType="1"/>
          </p:cNvSpPr>
          <p:nvPr/>
        </p:nvSpPr>
        <p:spPr bwMode="auto">
          <a:xfrm>
            <a:off x="228600" y="57150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9" name="Text Box 18">
            <a:extLst>
              <a:ext uri="{FF2B5EF4-FFF2-40B4-BE49-F238E27FC236}">
                <a16:creationId xmlns:a16="http://schemas.microsoft.com/office/drawing/2014/main" id="{1CDE5954-829A-495C-8519-665A92EC80A7}"/>
              </a:ext>
            </a:extLst>
          </p:cNvPr>
          <p:cNvSpPr txBox="1">
            <a:spLocks noChangeArrowheads="1"/>
          </p:cNvSpPr>
          <p:nvPr/>
        </p:nvSpPr>
        <p:spPr bwMode="auto">
          <a:xfrm>
            <a:off x="7589838" y="5264150"/>
            <a:ext cx="1449387"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a:solidFill>
                  <a:srgbClr val="000000"/>
                </a:solidFill>
                <a:latin typeface="Calibri" charset="0"/>
                <a:cs typeface="ＭＳ Ｐゴシック" charset="0"/>
              </a:rPr>
              <a:t>demand </a:t>
            </a:r>
          </a:p>
          <a:p>
            <a:pPr eaLnBrk="1" fontAlgn="auto" hangingPunct="1">
              <a:spcBef>
                <a:spcPts val="0"/>
              </a:spcBef>
              <a:spcAft>
                <a:spcPts val="0"/>
              </a:spcAft>
              <a:defRPr/>
            </a:pPr>
            <a:r>
              <a:rPr lang="en-US" i="0" kern="0">
                <a:solidFill>
                  <a:srgbClr val="000000"/>
                </a:solidFill>
                <a:latin typeface="Calibri" charset="0"/>
                <a:cs typeface="ＭＳ Ｐゴシック" charset="0"/>
              </a:rPr>
              <a:t>paging</a:t>
            </a:r>
          </a:p>
        </p:txBody>
      </p:sp>
      <p:sp>
        <p:nvSpPr>
          <p:cNvPr id="40" name="Text Box 19">
            <a:extLst>
              <a:ext uri="{FF2B5EF4-FFF2-40B4-BE49-F238E27FC236}">
                <a16:creationId xmlns:a16="http://schemas.microsoft.com/office/drawing/2014/main" id="{E94548AE-9290-4492-A152-EF71FEDE1BF6}"/>
              </a:ext>
            </a:extLst>
          </p:cNvPr>
          <p:cNvSpPr txBox="1">
            <a:spLocks noChangeArrowheads="1"/>
          </p:cNvSpPr>
          <p:nvPr/>
        </p:nvSpPr>
        <p:spPr bwMode="auto">
          <a:xfrm>
            <a:off x="7097713" y="3054350"/>
            <a:ext cx="1882775"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HW cache</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management</a:t>
            </a:r>
          </a:p>
        </p:txBody>
      </p:sp>
      <p:sp>
        <p:nvSpPr>
          <p:cNvPr id="192527" name="Text Box 20">
            <a:extLst>
              <a:ext uri="{FF2B5EF4-FFF2-40B4-BE49-F238E27FC236}">
                <a16:creationId xmlns:a16="http://schemas.microsoft.com/office/drawing/2014/main" id="{9D703928-6928-49A1-87E7-BE17ACB84B5B}"/>
              </a:ext>
            </a:extLst>
          </p:cNvPr>
          <p:cNvSpPr txBox="1">
            <a:spLocks noChangeArrowheads="1"/>
          </p:cNvSpPr>
          <p:nvPr/>
        </p:nvSpPr>
        <p:spPr bwMode="auto">
          <a:xfrm>
            <a:off x="-33338" y="1722438"/>
            <a:ext cx="16176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CC9900"/>
                </a:solidFill>
                <a:latin typeface="Calibri" panose="020F0502020204030204" pitchFamily="34" charset="0"/>
              </a:rPr>
              <a:t>Memory</a:t>
            </a:r>
          </a:p>
          <a:p>
            <a:pPr eaLnBrk="1" hangingPunct="1">
              <a:spcBef>
                <a:spcPct val="0"/>
              </a:spcBef>
              <a:buClrTx/>
              <a:buSzTx/>
              <a:buFontTx/>
              <a:buNone/>
            </a:pPr>
            <a:r>
              <a:rPr lang="en-US" altLang="en-US">
                <a:solidFill>
                  <a:srgbClr val="CC9900"/>
                </a:solidFill>
                <a:latin typeface="Calibri" panose="020F0502020204030204" pitchFamily="34" charset="0"/>
              </a:rPr>
              <a:t>Abstraction</a:t>
            </a:r>
          </a:p>
        </p:txBody>
      </p:sp>
      <p:sp>
        <p:nvSpPr>
          <p:cNvPr id="42" name="AutoShape 21">
            <a:extLst>
              <a:ext uri="{FF2B5EF4-FFF2-40B4-BE49-F238E27FC236}">
                <a16:creationId xmlns:a16="http://schemas.microsoft.com/office/drawing/2014/main" id="{8EA5F6B4-7EF3-4D5B-AC25-F19043257B52}"/>
              </a:ext>
            </a:extLst>
          </p:cNvPr>
          <p:cNvSpPr>
            <a:spLocks noChangeArrowheads="1"/>
          </p:cNvSpPr>
          <p:nvPr/>
        </p:nvSpPr>
        <p:spPr bwMode="auto">
          <a:xfrm>
            <a:off x="152400" y="2590800"/>
            <a:ext cx="457200" cy="3810000"/>
          </a:xfrm>
          <a:prstGeom prst="downArrow">
            <a:avLst>
              <a:gd name="adj1" fmla="val 44444"/>
              <a:gd name="adj2" fmla="val 41744"/>
            </a:avLst>
          </a:prstGeom>
          <a:solidFill>
            <a:srgbClr val="FC0128"/>
          </a:solidFill>
          <a:ln w="19050">
            <a:solidFill>
              <a:srgbClr val="FC0128"/>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4113142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a:extLst>
              <a:ext uri="{FF2B5EF4-FFF2-40B4-BE49-F238E27FC236}">
                <a16:creationId xmlns:a16="http://schemas.microsoft.com/office/drawing/2014/main" id="{31ECB3D0-E5C7-4BD1-953D-AB2A2D6DA99C}"/>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Hierarchical Latency Analysis</a:t>
            </a:r>
          </a:p>
        </p:txBody>
      </p:sp>
      <p:sp>
        <p:nvSpPr>
          <p:cNvPr id="75778" name="Content Placeholder 2">
            <a:extLst>
              <a:ext uri="{FF2B5EF4-FFF2-40B4-BE49-F238E27FC236}">
                <a16:creationId xmlns:a16="http://schemas.microsoft.com/office/drawing/2014/main" id="{94EF3FF3-4492-443C-B8D7-1BE9242C6279}"/>
              </a:ext>
            </a:extLst>
          </p:cNvPr>
          <p:cNvSpPr>
            <a:spLocks noGrp="1"/>
          </p:cNvSpPr>
          <p:nvPr>
            <p:ph idx="1"/>
          </p:nvPr>
        </p:nvSpPr>
        <p:spPr>
          <a:xfrm>
            <a:off x="228600" y="1164771"/>
            <a:ext cx="8610600" cy="5194300"/>
          </a:xfrm>
        </p:spPr>
        <p:txBody>
          <a:bodyPr>
            <a:normAutofit fontScale="92500" lnSpcReduction="20000"/>
          </a:bodyPr>
          <a:lstStyle/>
          <a:p>
            <a:r>
              <a:rPr lang="en-US" altLang="en-US" sz="2600" dirty="0">
                <a:ea typeface="ＭＳ Ｐゴシック" panose="020B0600070205080204" pitchFamily="34" charset="-128"/>
              </a:rPr>
              <a:t>For a given memory hierarchy level </a:t>
            </a:r>
            <a:r>
              <a:rPr lang="en-US" altLang="en-US" sz="2600" dirty="0" err="1">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it has a technology-intrinsic access time of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a:t>
            </a:r>
            <a:r>
              <a:rPr lang="en-US" altLang="en-US" sz="26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The perceived access time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is longer than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endParaRPr lang="en-US" altLang="en-US" sz="2600" dirty="0">
              <a:solidFill>
                <a:schemeClr val="accent1"/>
              </a:solidFill>
              <a:ea typeface="ＭＳ Ｐゴシック" panose="020B0600070205080204" pitchFamily="34" charset="-128"/>
            </a:endParaRPr>
          </a:p>
          <a:p>
            <a:r>
              <a:rPr lang="en-US" altLang="en-US" sz="2600" dirty="0">
                <a:ea typeface="ＭＳ Ｐゴシック" panose="020B0600070205080204" pitchFamily="34" charset="-128"/>
              </a:rPr>
              <a:t>Except for the outer-most hierarchy, when looking for a given address there is </a:t>
            </a:r>
          </a:p>
          <a:p>
            <a:pPr lvl="1"/>
            <a:r>
              <a:rPr lang="en-US" altLang="en-US" sz="2600" dirty="0">
                <a:ea typeface="ＭＳ Ｐゴシック" panose="020B0600070205080204" pitchFamily="34" charset="-128"/>
              </a:rPr>
              <a:t>a chance (hit-rate </a:t>
            </a:r>
            <a:r>
              <a:rPr lang="en-US" altLang="en-US" sz="2600" dirty="0">
                <a:solidFill>
                  <a:schemeClr val="accent1"/>
                </a:solidFill>
                <a:ea typeface="ＭＳ Ｐゴシック" panose="020B0600070205080204" pitchFamily="34" charset="-128"/>
              </a:rPr>
              <a:t>h</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hit</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is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endParaRPr lang="en-US" altLang="ja-JP" sz="2600" baseline="-25000" dirty="0">
              <a:solidFill>
                <a:schemeClr val="accent1"/>
              </a:solidFill>
              <a:ea typeface="ＭＳ Ｐゴシック" panose="020B0600070205080204" pitchFamily="34" charset="-128"/>
            </a:endParaRPr>
          </a:p>
          <a:p>
            <a:pPr lvl="1"/>
            <a:r>
              <a:rPr lang="en-US" altLang="en-US" sz="2600" dirty="0">
                <a:ea typeface="ＭＳ Ｐゴシック" panose="020B0600070205080204" pitchFamily="34" charset="-128"/>
              </a:rPr>
              <a:t>a chance (miss-rate </a:t>
            </a:r>
            <a:r>
              <a:rPr lang="en-US" altLang="en-US" sz="2600" dirty="0">
                <a:solidFill>
                  <a:schemeClr val="accent1"/>
                </a:solidFill>
                <a:ea typeface="ＭＳ Ｐゴシック" panose="020B0600070205080204" pitchFamily="34" charset="-128"/>
              </a:rPr>
              <a:t>m</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miss</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r>
              <a:rPr lang="en-US" altLang="ja-JP" sz="2600" dirty="0">
                <a:solidFill>
                  <a:schemeClr val="accent1"/>
                </a:solidFill>
                <a:ea typeface="ＭＳ Ｐゴシック" panose="020B0600070205080204" pitchFamily="34" charset="-128"/>
              </a:rPr>
              <a:t> +T</a:t>
            </a:r>
            <a:r>
              <a:rPr lang="en-US" altLang="ja-JP" sz="2600" baseline="-25000" dirty="0">
                <a:solidFill>
                  <a:schemeClr val="accent1"/>
                </a:solidFill>
                <a:ea typeface="ＭＳ Ｐゴシック" panose="020B0600070205080204" pitchFamily="34" charset="-128"/>
              </a:rPr>
              <a:t>i+1 </a:t>
            </a:r>
          </a:p>
          <a:p>
            <a:pPr lvl="1"/>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1</a:t>
            </a:r>
          </a:p>
          <a:p>
            <a:r>
              <a:rPr lang="en-US" altLang="en-US" sz="2600" dirty="0">
                <a:ea typeface="ＭＳ Ｐゴシック" panose="020B0600070205080204" pitchFamily="34" charset="-128"/>
              </a:rPr>
              <a:t>Thus</a:t>
            </a:r>
          </a:p>
          <a:p>
            <a:pPr>
              <a:buFont typeface="Wingdings" panose="05000000000000000000" pitchFamily="2" charset="2"/>
              <a:buNone/>
            </a:pPr>
            <a:r>
              <a:rPr lang="en-US" altLang="en-US" sz="2600" dirty="0">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a:t>
            </a:r>
            <a:r>
              <a:rPr lang="en-US" altLang="en-US" sz="2600" dirty="0" err="1">
                <a:solidFill>
                  <a:srgbClr val="0000FF"/>
                </a:solidFill>
                <a:ea typeface="ＭＳ Ｐゴシック" panose="020B0600070205080204" pitchFamily="34" charset="-128"/>
              </a:rPr>
              <a:t>h</a:t>
            </a:r>
            <a:r>
              <a:rPr lang="en-US" altLang="en-US" sz="2600" baseline="-25000" dirty="0" err="1">
                <a:solidFill>
                  <a:srgbClr val="0000FF"/>
                </a:solidFill>
                <a:ea typeface="ＭＳ Ｐゴシック" panose="020B0600070205080204" pitchFamily="34" charset="-128"/>
              </a:rPr>
              <a:t>i</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T</a:t>
            </a:r>
            <a:r>
              <a:rPr lang="en-US" altLang="en-US" sz="2600" baseline="-25000" dirty="0">
                <a:solidFill>
                  <a:srgbClr val="0000FF"/>
                </a:solidFill>
                <a:ea typeface="ＭＳ Ｐゴシック" panose="020B0600070205080204" pitchFamily="34" charset="-128"/>
              </a:rPr>
              <a:t>i+1</a:t>
            </a:r>
            <a:r>
              <a:rPr lang="en-US" altLang="en-US" sz="2600" dirty="0">
                <a:solidFill>
                  <a:srgbClr val="0000FF"/>
                </a:solidFill>
                <a:ea typeface="ＭＳ Ｐゴシック" panose="020B0600070205080204" pitchFamily="34" charset="-128"/>
              </a:rPr>
              <a:t>)</a:t>
            </a:r>
            <a:endParaRPr lang="en-US" altLang="en-US" sz="2600" baseline="-250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600" baseline="-250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·T</a:t>
            </a:r>
            <a:r>
              <a:rPr lang="en-US" altLang="en-US" sz="2600" baseline="-25000" dirty="0">
                <a:solidFill>
                  <a:srgbClr val="0000FF"/>
                </a:solidFill>
                <a:ea typeface="ＭＳ Ｐゴシック" panose="020B0600070205080204" pitchFamily="34" charset="-128"/>
              </a:rPr>
              <a:t>i+1 </a:t>
            </a:r>
            <a:r>
              <a:rPr lang="en-US" altLang="en-US" sz="2600" dirty="0">
                <a:solidFill>
                  <a:srgbClr val="0000FF"/>
                </a:solidFill>
                <a:ea typeface="ＭＳ Ｐゴシック" panose="020B0600070205080204" pitchFamily="34" charset="-128"/>
              </a:rPr>
              <a:t>		</a:t>
            </a:r>
            <a:r>
              <a:rPr lang="en-US" altLang="en-US" sz="2600" dirty="0">
                <a:solidFill>
                  <a:schemeClr val="accent1"/>
                </a:solidFill>
                <a:ea typeface="ＭＳ Ｐゴシック" panose="020B0600070205080204" pitchFamily="34" charset="-128"/>
              </a:rPr>
              <a:t>	</a:t>
            </a: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a:t>
            </a:r>
            <a:r>
              <a:rPr lang="en-US" altLang="en-US" sz="2600" dirty="0">
                <a:ea typeface="ＭＳ Ｐゴシック" panose="020B0600070205080204" pitchFamily="34" charset="-128"/>
              </a:rPr>
              <a:t> and </a:t>
            </a:r>
            <a:r>
              <a:rPr lang="en-US" altLang="en-US" sz="2600" dirty="0">
                <a:solidFill>
                  <a:srgbClr val="0000FF"/>
                </a:solidFill>
                <a:ea typeface="ＭＳ Ｐゴシック" panose="020B0600070205080204" pitchFamily="34" charset="-128"/>
              </a:rPr>
              <a:t>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a:t>
            </a:r>
            <a:r>
              <a:rPr lang="en-US" altLang="en-US" sz="2600" dirty="0">
                <a:ea typeface="ＭＳ Ｐゴシック" panose="020B0600070205080204" pitchFamily="34" charset="-128"/>
              </a:rPr>
              <a:t>are defined to be the hit-rate</a:t>
            </a:r>
          </a:p>
          <a:p>
            <a:pPr>
              <a:buFont typeface="Wingdings" panose="05000000000000000000" pitchFamily="2" charset="2"/>
              <a:buNone/>
            </a:pPr>
            <a:r>
              <a:rPr lang="en-US" altLang="en-US" sz="2600" dirty="0">
                <a:ea typeface="ＭＳ Ｐゴシック" panose="020B0600070205080204" pitchFamily="34" charset="-128"/>
              </a:rPr>
              <a:t>and miss-rate of just the references that missed at L</a:t>
            </a:r>
            <a:r>
              <a:rPr lang="en-US" altLang="en-US" sz="2600" baseline="-25000" dirty="0">
                <a:ea typeface="ＭＳ Ｐゴシック" panose="020B0600070205080204" pitchFamily="34" charset="-128"/>
              </a:rPr>
              <a:t>i-1  </a:t>
            </a:r>
            <a:endParaRPr lang="en-US" altLang="en-US" sz="26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3539" name="Slide Number Placeholder 3">
            <a:extLst>
              <a:ext uri="{FF2B5EF4-FFF2-40B4-BE49-F238E27FC236}">
                <a16:creationId xmlns:a16="http://schemas.microsoft.com/office/drawing/2014/main" id="{EA85D6EE-ED04-482C-AE3B-DF4B15586F9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CA1F715-345B-4711-AC00-03655E93CFA2}" type="slidenum">
              <a:rPr lang="en-US" altLang="en-US" sz="1600">
                <a:solidFill>
                  <a:srgbClr val="000000"/>
                </a:solidFill>
                <a:latin typeface="Garamond" panose="02020404030301010803" pitchFamily="18" charset="0"/>
              </a:rPr>
              <a:pPr eaLnBrk="1" hangingPunct="1">
                <a:spcBef>
                  <a:spcPct val="0"/>
                </a:spcBef>
                <a:buClrTx/>
                <a:buSzTx/>
                <a:buFontTx/>
                <a:buNone/>
              </a:pPr>
              <a:t>31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54770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577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77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77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577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7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a:extLst>
              <a:ext uri="{FF2B5EF4-FFF2-40B4-BE49-F238E27FC236}">
                <a16:creationId xmlns:a16="http://schemas.microsoft.com/office/drawing/2014/main" id="{8C5BF1B7-F146-4A8E-A953-AC8D01194736}"/>
              </a:ext>
            </a:extLst>
          </p:cNvPr>
          <p:cNvSpPr>
            <a:spLocks noGrp="1"/>
          </p:cNvSpPr>
          <p:nvPr>
            <p:ph type="title"/>
          </p:nvPr>
        </p:nvSpPr>
        <p:spPr/>
        <p:txBody>
          <a:bodyPr/>
          <a:lstStyle/>
          <a:p>
            <a:r>
              <a:rPr lang="en-US" altLang="en-US">
                <a:ea typeface="ＭＳ Ｐゴシック" panose="020B0600070205080204" pitchFamily="34" charset="-128"/>
              </a:rPr>
              <a:t>Hierarchy Design Considerations</a:t>
            </a:r>
          </a:p>
        </p:txBody>
      </p:sp>
      <p:sp>
        <p:nvSpPr>
          <p:cNvPr id="3" name="Content Placeholder 2">
            <a:extLst>
              <a:ext uri="{FF2B5EF4-FFF2-40B4-BE49-F238E27FC236}">
                <a16:creationId xmlns:a16="http://schemas.microsoft.com/office/drawing/2014/main" id="{35C88A09-C5CF-46E4-B1F0-183AAC2A31DA}"/>
              </a:ext>
            </a:extLst>
          </p:cNvPr>
          <p:cNvSpPr>
            <a:spLocks noGrp="1"/>
          </p:cNvSpPr>
          <p:nvPr>
            <p:ph idx="1"/>
          </p:nvPr>
        </p:nvSpPr>
        <p:spPr>
          <a:xfrm>
            <a:off x="266700" y="1344612"/>
            <a:ext cx="8610600" cy="5194300"/>
          </a:xfrm>
        </p:spPr>
        <p:txBody>
          <a:bodyPr>
            <a:normAutofit lnSpcReduction="10000"/>
          </a:bodyPr>
          <a:lstStyle/>
          <a:p>
            <a:r>
              <a:rPr lang="en-US" altLang="en-US" dirty="0">
                <a:ea typeface="ＭＳ Ｐゴシック" panose="020B0600070205080204" pitchFamily="34" charset="-128"/>
              </a:rPr>
              <a:t>Recursive latency equation</a:t>
            </a:r>
            <a:r>
              <a:rPr lang="en-US" altLang="en-US" baseline="-25000" dirty="0">
                <a:ea typeface="ＭＳ Ｐゴシック" panose="020B0600070205080204" pitchFamily="34" charset="-128"/>
              </a:rPr>
              <a:t>	</a:t>
            </a:r>
          </a:p>
          <a:p>
            <a:pPr>
              <a:buFont typeface="Wingdings" panose="05000000000000000000" pitchFamily="2" charset="2"/>
              <a:buNone/>
            </a:pPr>
            <a:r>
              <a:rPr lang="en-US" altLang="en-US" baseline="-25000"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 m</a:t>
            </a:r>
            <a:r>
              <a:rPr lang="en-US" altLang="en-US" baseline="-25000" dirty="0">
                <a:solidFill>
                  <a:srgbClr val="0000FF"/>
                </a:solidFill>
                <a:ea typeface="ＭＳ Ｐゴシック" panose="020B0600070205080204" pitchFamily="34" charset="-128"/>
              </a:rPr>
              <a:t>i </a:t>
            </a:r>
            <a:r>
              <a:rPr lang="en-US" altLang="en-US" dirty="0">
                <a:solidFill>
                  <a:srgbClr val="0000FF"/>
                </a:solidFill>
                <a:ea typeface="ＭＳ Ｐゴシック" panose="020B0600070205080204" pitchFamily="34" charset="-128"/>
              </a:rPr>
              <a:t>·T</a:t>
            </a:r>
            <a:r>
              <a:rPr lang="en-US" altLang="en-US" baseline="-25000" dirty="0">
                <a:solidFill>
                  <a:srgbClr val="0000FF"/>
                </a:solidFill>
                <a:ea typeface="ＭＳ Ｐゴシック" panose="020B0600070205080204" pitchFamily="34" charset="-128"/>
              </a:rPr>
              <a:t>i+1   </a:t>
            </a:r>
            <a:endParaRPr lang="en-US" altLang="en-US" dirty="0">
              <a:solidFill>
                <a:srgbClr val="0000FF"/>
              </a:solidFill>
              <a:ea typeface="ＭＳ Ｐゴシック" panose="020B0600070205080204" pitchFamily="34" charset="-128"/>
            </a:endParaRPr>
          </a:p>
          <a:p>
            <a:r>
              <a:rPr lang="en-US" altLang="en-US" dirty="0">
                <a:solidFill>
                  <a:srgbClr val="FF0000"/>
                </a:solidFill>
                <a:ea typeface="ＭＳ Ｐゴシック" panose="020B0600070205080204" pitchFamily="34" charset="-128"/>
              </a:rPr>
              <a:t>The goal: achieve desired T</a:t>
            </a:r>
            <a:r>
              <a:rPr lang="en-US" altLang="en-US" baseline="-25000" dirty="0">
                <a:solidFill>
                  <a:srgbClr val="FF0000"/>
                </a:solidFill>
                <a:ea typeface="ＭＳ Ｐゴシック" panose="020B0600070205080204" pitchFamily="34" charset="-128"/>
              </a:rPr>
              <a:t>1 </a:t>
            </a:r>
            <a:r>
              <a:rPr lang="en-US" altLang="en-US" dirty="0">
                <a:solidFill>
                  <a:srgbClr val="FF0000"/>
                </a:solidFill>
                <a:ea typeface="ＭＳ Ｐゴシック" panose="020B0600070205080204" pitchFamily="34" charset="-128"/>
              </a:rPr>
              <a:t>within allowed cost</a:t>
            </a:r>
            <a:endParaRPr lang="en-US" altLang="en-US" baseline="-25000" dirty="0">
              <a:solidFill>
                <a:srgbClr val="FF0000"/>
              </a:solidFill>
              <a:ea typeface="ＭＳ Ｐゴシック" panose="020B0600070205080204" pitchFamily="34" charset="-128"/>
            </a:endParaRPr>
          </a:p>
          <a:p>
            <a:r>
              <a:rPr lang="en-US" altLang="en-US" dirty="0" err="1">
                <a:solidFill>
                  <a:schemeClr val="accent1"/>
                </a:solidFill>
                <a:ea typeface="ＭＳ Ｐゴシック" panose="020B0600070205080204" pitchFamily="34" charset="-128"/>
              </a:rPr>
              <a:t>T</a:t>
            </a:r>
            <a:r>
              <a:rPr lang="en-US" altLang="en-US" baseline="-25000" dirty="0" err="1">
                <a:solidFill>
                  <a:schemeClr val="accent1"/>
                </a:solidFill>
                <a:ea typeface="ＭＳ Ｐゴシック" panose="020B0600070205080204" pitchFamily="34" charset="-128"/>
              </a:rPr>
              <a:t>i</a:t>
            </a:r>
            <a:r>
              <a:rPr lang="en-US" altLang="en-US" dirty="0">
                <a:solidFill>
                  <a:schemeClr val="accent1"/>
                </a:solidFill>
                <a:ea typeface="ＭＳ Ｐゴシック" panose="020B0600070205080204" pitchFamily="34" charset="-128"/>
              </a:rPr>
              <a:t> </a:t>
            </a:r>
            <a:r>
              <a:rPr lang="en-US" altLang="en-US" dirty="0">
                <a:solidFill>
                  <a:schemeClr val="accent1"/>
                </a:solidFill>
                <a:ea typeface="ＭＳ Ｐゴシック" panose="020B0600070205080204" pitchFamily="34" charset="-128"/>
                <a:sym typeface="Symbol" panose="05050102010706020507" pitchFamily="18" charset="2"/>
              </a:rPr>
              <a:t> </a:t>
            </a:r>
            <a:r>
              <a:rPr lang="en-US" altLang="en-US" dirty="0" err="1">
                <a:solidFill>
                  <a:schemeClr val="accent1"/>
                </a:solidFill>
                <a:ea typeface="ＭＳ Ｐゴシック" panose="020B0600070205080204" pitchFamily="34" charset="-128"/>
                <a:sym typeface="Symbol" panose="05050102010706020507" pitchFamily="18" charset="2"/>
              </a:rPr>
              <a:t>t</a:t>
            </a:r>
            <a:r>
              <a:rPr lang="en-US" altLang="en-US" baseline="-25000" dirty="0" err="1">
                <a:solidFill>
                  <a:schemeClr val="accent1"/>
                </a:solidFill>
                <a:ea typeface="ＭＳ Ｐゴシック" panose="020B0600070205080204" pitchFamily="34" charset="-128"/>
                <a:sym typeface="Symbol" panose="05050102010706020507" pitchFamily="18" charset="2"/>
              </a:rPr>
              <a:t>i</a:t>
            </a:r>
            <a:r>
              <a:rPr lang="en-US" altLang="en-US" dirty="0">
                <a:ea typeface="ＭＳ Ｐゴシック" panose="020B0600070205080204" pitchFamily="34" charset="-128"/>
                <a:sym typeface="Symbol" panose="05050102010706020507" pitchFamily="18" charset="2"/>
              </a:rPr>
              <a:t> is desirable</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m</a:t>
            </a:r>
            <a:r>
              <a:rPr lang="en-US" altLang="en-US" baseline="-25000" dirty="0">
                <a:solidFill>
                  <a:schemeClr val="accent1"/>
                </a:solidFill>
                <a:ea typeface="ＭＳ Ｐゴシック" panose="020B0600070205080204" pitchFamily="34" charset="-128"/>
              </a:rPr>
              <a:t>i</a:t>
            </a:r>
            <a:r>
              <a:rPr lang="en-US" altLang="en-US" baseline="-25000" dirty="0">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sym typeface="Symbol" panose="05050102010706020507" pitchFamily="18" charset="2"/>
              </a:rPr>
              <a:t>increasing capacity </a:t>
            </a:r>
            <a:r>
              <a:rPr lang="en-US" altLang="en-US" sz="2000" dirty="0">
                <a:solidFill>
                  <a:schemeClr val="accent1"/>
                </a:solidFill>
                <a:ea typeface="ＭＳ Ｐゴシック" panose="020B0600070205080204" pitchFamily="34" charset="-128"/>
                <a:sym typeface="Symbol" panose="05050102010706020507" pitchFamily="18" charset="2"/>
              </a:rPr>
              <a:t>C</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 lowers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a:t>
            </a:r>
            <a:r>
              <a:rPr lang="en-US" altLang="en-US" sz="2000" baseline="-25000" dirty="0">
                <a:ea typeface="ＭＳ Ｐゴシック" panose="020B0600070205080204" pitchFamily="34" charset="-128"/>
                <a:sym typeface="Symbol" panose="05050102010706020507" pitchFamily="18" charset="2"/>
              </a:rPr>
              <a:t> </a:t>
            </a:r>
            <a:r>
              <a:rPr lang="en-US" altLang="en-US" sz="2000" dirty="0">
                <a:ea typeface="ＭＳ Ｐゴシック" panose="020B0600070205080204" pitchFamily="34" charset="-128"/>
                <a:sym typeface="Symbol" panose="05050102010706020507" pitchFamily="18" charset="2"/>
              </a:rPr>
              <a:t>but beware of increasing </a:t>
            </a:r>
            <a:r>
              <a:rPr lang="en-US" altLang="en-US" sz="2000" dirty="0" err="1">
                <a:solidFill>
                  <a:schemeClr val="accent1"/>
                </a:solidFill>
                <a:ea typeface="ＭＳ Ｐゴシック" panose="020B0600070205080204" pitchFamily="34" charset="-128"/>
                <a:sym typeface="Symbol" panose="05050102010706020507" pitchFamily="18" charset="2"/>
              </a:rPr>
              <a:t>t</a:t>
            </a:r>
            <a:r>
              <a:rPr lang="en-US" altLang="en-US" sz="2000" baseline="-25000" dirty="0" err="1">
                <a:solidFill>
                  <a:schemeClr val="accent1"/>
                </a:solidFill>
                <a:ea typeface="ＭＳ Ｐゴシック" panose="020B0600070205080204" pitchFamily="34" charset="-128"/>
                <a:sym typeface="Symbol" panose="05050102010706020507" pitchFamily="18" charset="2"/>
              </a:rPr>
              <a:t>i</a:t>
            </a:r>
            <a:endParaRPr lang="en-US" altLang="en-US" sz="2000" dirty="0">
              <a:solidFill>
                <a:schemeClr val="accent1"/>
              </a:solidFill>
              <a:ea typeface="ＭＳ Ｐゴシック" panose="020B0600070205080204" pitchFamily="34" charset="-128"/>
              <a:sym typeface="Symbol" panose="05050102010706020507" pitchFamily="18" charset="2"/>
            </a:endParaRPr>
          </a:p>
          <a:p>
            <a:pPr lvl="1"/>
            <a:r>
              <a:rPr lang="en-US" altLang="en-US" sz="2000" dirty="0">
                <a:ea typeface="ＭＳ Ｐゴシック" panose="020B0600070205080204" pitchFamily="34" charset="-128"/>
                <a:sym typeface="Symbol" panose="05050102010706020507" pitchFamily="18" charset="2"/>
              </a:rPr>
              <a:t>lower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 </a:t>
            </a:r>
            <a:r>
              <a:rPr lang="en-US" altLang="en-US" sz="2000" dirty="0">
                <a:ea typeface="ＭＳ Ｐゴシック" panose="020B0600070205080204" pitchFamily="34" charset="-128"/>
                <a:sym typeface="Symbol" panose="05050102010706020507" pitchFamily="18" charset="2"/>
              </a:rPr>
              <a:t>by smarter management (replacement::anticipate what you don’</a:t>
            </a:r>
            <a:r>
              <a:rPr lang="en-US" altLang="ja-JP" sz="2000" dirty="0">
                <a:ea typeface="ＭＳ Ｐゴシック" panose="020B0600070205080204" pitchFamily="34" charset="-128"/>
                <a:sym typeface="Symbol" panose="05050102010706020507" pitchFamily="18" charset="2"/>
              </a:rPr>
              <a:t>t need, prefetching::anticipate what you will need)</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T</a:t>
            </a:r>
            <a:r>
              <a:rPr lang="en-US" altLang="en-US" baseline="-25000" dirty="0">
                <a:solidFill>
                  <a:schemeClr val="accent1"/>
                </a:solidFill>
                <a:ea typeface="ＭＳ Ｐゴシック" panose="020B0600070205080204" pitchFamily="34" charset="-128"/>
              </a:rPr>
              <a:t>i+1</a:t>
            </a:r>
            <a:r>
              <a:rPr lang="en-US" altLang="en-US" dirty="0">
                <a:solidFill>
                  <a:schemeClr val="accent1"/>
                </a:solidFill>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rPr>
              <a:t>faster lower hierarchies, but beware of increasing cost</a:t>
            </a:r>
          </a:p>
          <a:p>
            <a:pPr lvl="1"/>
            <a:r>
              <a:rPr lang="en-US" altLang="en-US" sz="2000" dirty="0">
                <a:ea typeface="ＭＳ Ｐゴシック" panose="020B0600070205080204" pitchFamily="34" charset="-128"/>
              </a:rPr>
              <a:t>introduce intermediate hierarchies as a compromise </a:t>
            </a:r>
            <a:endParaRPr lang="en-US" altLang="en-US" sz="2000" baseline="-250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4563" name="Slide Number Placeholder 3">
            <a:extLst>
              <a:ext uri="{FF2B5EF4-FFF2-40B4-BE49-F238E27FC236}">
                <a16:creationId xmlns:a16="http://schemas.microsoft.com/office/drawing/2014/main" id="{51D2D72C-A51B-4A88-8CCE-986D8047F6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2742CE-CEEE-4E76-A4B3-032935F207C4}" type="slidenum">
              <a:rPr lang="en-US" altLang="en-US" sz="1600">
                <a:solidFill>
                  <a:srgbClr val="000000"/>
                </a:solidFill>
                <a:latin typeface="Garamond" panose="02020404030301010803" pitchFamily="18" charset="0"/>
              </a:rPr>
              <a:pPr eaLnBrk="1" hangingPunct="1">
                <a:spcBef>
                  <a:spcPct val="0"/>
                </a:spcBef>
                <a:buClrTx/>
                <a:buSzTx/>
                <a:buFontTx/>
                <a:buNone/>
              </a:pPr>
              <a:t>32</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2807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3">
            <a:extLst>
              <a:ext uri="{FF2B5EF4-FFF2-40B4-BE49-F238E27FC236}">
                <a16:creationId xmlns:a16="http://schemas.microsoft.com/office/drawing/2014/main" id="{3ABAE59D-FB3F-4775-BD77-975504CFC7A4}"/>
              </a:ext>
            </a:extLst>
          </p:cNvPr>
          <p:cNvSpPr>
            <a:spLocks noGrp="1" noChangeArrowheads="1"/>
          </p:cNvSpPr>
          <p:nvPr>
            <p:ph type="body" idx="1"/>
          </p:nvPr>
        </p:nvSpPr>
        <p:spPr>
          <a:xfrm>
            <a:off x="381000" y="990600"/>
            <a:ext cx="7772400" cy="5486400"/>
          </a:xfrm>
        </p:spPr>
        <p:txBody>
          <a:bodyPr>
            <a:normAutofit fontScale="92500" lnSpcReduction="20000"/>
          </a:bodyPr>
          <a:lstStyle/>
          <a:p>
            <a:r>
              <a:rPr lang="en-US" altLang="en-US">
                <a:ea typeface="ＭＳ Ｐゴシック" panose="020B0600070205080204" pitchFamily="34" charset="-128"/>
              </a:rPr>
              <a:t>90nm P4, 3.6 GHz</a:t>
            </a:r>
          </a:p>
          <a:p>
            <a:r>
              <a:rPr lang="en-US" altLang="en-US">
                <a:ea typeface="ＭＳ Ｐゴシック" panose="020B0600070205080204" pitchFamily="34" charset="-128"/>
              </a:rPr>
              <a:t>L1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1</a:t>
            </a:r>
            <a:r>
              <a:rPr lang="en-US" altLang="en-US">
                <a:solidFill>
                  <a:schemeClr val="accent1"/>
                </a:solidFill>
                <a:ea typeface="ＭＳ Ｐゴシック" panose="020B0600070205080204" pitchFamily="34" charset="-128"/>
              </a:rPr>
              <a:t> </a:t>
            </a:r>
            <a:r>
              <a:rPr lang="en-US" altLang="en-US">
                <a:ea typeface="ＭＳ Ｐゴシック" panose="020B0600070205080204" pitchFamily="34" charset="-128"/>
              </a:rPr>
              <a:t>= 16K		</a:t>
            </a:r>
            <a:endParaRPr lang="en-US" altLang="en-US">
              <a:solidFill>
                <a:schemeClr val="bg2"/>
              </a:solidFill>
              <a:ea typeface="ＭＳ Ｐゴシック" panose="020B0600070205080204" pitchFamily="34" charset="-128"/>
            </a:endParaRP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1</a:t>
            </a:r>
            <a:r>
              <a:rPr lang="en-US" altLang="en-US">
                <a:ea typeface="ＭＳ Ｐゴシック" panose="020B0600070205080204" pitchFamily="34" charset="-128"/>
              </a:rPr>
              <a:t> = 4 cyc int / 9 cycle fp </a:t>
            </a:r>
          </a:p>
          <a:p>
            <a:r>
              <a:rPr lang="en-US" altLang="en-US">
                <a:ea typeface="ＭＳ Ｐゴシック" panose="020B0600070205080204" pitchFamily="34" charset="-128"/>
              </a:rPr>
              <a:t>L2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=1024 KB </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 18 cyc int / 18 cyc fp</a:t>
            </a:r>
          </a:p>
          <a:p>
            <a:r>
              <a:rPr lang="en-US" altLang="en-US">
                <a:ea typeface="ＭＳ Ｐゴシック" panose="020B0600070205080204" pitchFamily="34" charset="-128"/>
              </a:rPr>
              <a:t>Main memory</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3</a:t>
            </a:r>
            <a:r>
              <a:rPr lang="en-US" altLang="en-US" baseline="-25000">
                <a:ea typeface="ＭＳ Ｐゴシック" panose="020B0600070205080204" pitchFamily="34" charset="-128"/>
              </a:rPr>
              <a:t> </a:t>
            </a:r>
            <a:r>
              <a:rPr lang="en-US" altLang="en-US">
                <a:ea typeface="ＭＳ Ｐゴシック" panose="020B0600070205080204" pitchFamily="34" charset="-128"/>
              </a:rPr>
              <a:t>= ~ 50ns </a:t>
            </a:r>
            <a:r>
              <a:rPr lang="en-US" altLang="en-US">
                <a:ea typeface="ＭＳ Ｐゴシック" panose="020B0600070205080204" pitchFamily="34" charset="-128"/>
                <a:sym typeface="Symbol" panose="05050102010706020507" pitchFamily="18" charset="2"/>
              </a:rPr>
              <a:t>or 180 cyc</a:t>
            </a:r>
          </a:p>
          <a:p>
            <a:r>
              <a:rPr lang="en-US" altLang="en-US">
                <a:ea typeface="ＭＳ Ｐゴシック" panose="020B0600070205080204" pitchFamily="34" charset="-128"/>
                <a:sym typeface="Symbol" panose="05050102010706020507" pitchFamily="18" charset="2"/>
              </a:rPr>
              <a:t>Notice</a:t>
            </a:r>
          </a:p>
          <a:p>
            <a:pPr lvl="1"/>
            <a:r>
              <a:rPr lang="en-US" altLang="en-US">
                <a:ea typeface="ＭＳ Ｐゴシック" panose="020B0600070205080204" pitchFamily="34" charset="-128"/>
                <a:sym typeface="Symbol" panose="05050102010706020507" pitchFamily="18" charset="2"/>
              </a:rPr>
              <a:t>best case latency is not 1 	</a:t>
            </a:r>
            <a:endParaRPr lang="en-US" altLang="en-US">
              <a:solidFill>
                <a:schemeClr val="bg2"/>
              </a:solidFill>
              <a:ea typeface="ＭＳ Ｐゴシック" panose="020B0600070205080204" pitchFamily="34" charset="-128"/>
              <a:sym typeface="Symbol" panose="05050102010706020507" pitchFamily="18" charset="2"/>
            </a:endParaRPr>
          </a:p>
          <a:p>
            <a:pPr lvl="1"/>
            <a:r>
              <a:rPr lang="en-US" altLang="en-US">
                <a:ea typeface="ＭＳ Ｐゴシック" panose="020B0600070205080204" pitchFamily="34" charset="-128"/>
                <a:sym typeface="Symbol" panose="05050102010706020507" pitchFamily="18" charset="2"/>
              </a:rPr>
              <a:t>worst case access latencies are into 500+ cycles</a:t>
            </a:r>
          </a:p>
        </p:txBody>
      </p:sp>
      <p:sp>
        <p:nvSpPr>
          <p:cNvPr id="186372" name="Text Box 4">
            <a:extLst>
              <a:ext uri="{FF2B5EF4-FFF2-40B4-BE49-F238E27FC236}">
                <a16:creationId xmlns:a16="http://schemas.microsoft.com/office/drawing/2014/main" id="{2207D2B7-67E8-4A46-956B-12B42C7F0E63}"/>
              </a:ext>
            </a:extLst>
          </p:cNvPr>
          <p:cNvSpPr txBox="1">
            <a:spLocks noChangeArrowheads="1"/>
          </p:cNvSpPr>
          <p:nvPr/>
        </p:nvSpPr>
        <p:spPr bwMode="auto">
          <a:xfrm>
            <a:off x="5029200" y="1301750"/>
            <a:ext cx="3359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=0.1, m</a:t>
            </a:r>
            <a:r>
              <a:rPr lang="en-US" altLang="en-US" baseline="-25000">
                <a:solidFill>
                  <a:srgbClr val="5F5F5F"/>
                </a:solidFill>
              </a:rPr>
              <a:t>2</a:t>
            </a:r>
            <a:r>
              <a:rPr lang="en-US" altLang="en-US">
                <a:solidFill>
                  <a:srgbClr val="5F5F5F"/>
                </a:solidFill>
              </a:rPr>
              <a:t>=0.1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=7.6, T</a:t>
            </a:r>
            <a:r>
              <a:rPr lang="en-US" altLang="en-US" baseline="-25000">
                <a:solidFill>
                  <a:srgbClr val="5F5F5F"/>
                </a:solidFill>
              </a:rPr>
              <a:t>2</a:t>
            </a:r>
            <a:r>
              <a:rPr lang="en-US" altLang="en-US">
                <a:solidFill>
                  <a:srgbClr val="5F5F5F"/>
                </a:solidFill>
              </a:rPr>
              <a:t>=36</a:t>
            </a:r>
          </a:p>
        </p:txBody>
      </p:sp>
      <p:sp>
        <p:nvSpPr>
          <p:cNvPr id="186373" name="Text Box 5">
            <a:extLst>
              <a:ext uri="{FF2B5EF4-FFF2-40B4-BE49-F238E27FC236}">
                <a16:creationId xmlns:a16="http://schemas.microsoft.com/office/drawing/2014/main" id="{4E05BDF2-0D06-4D1E-BE65-15E23D575335}"/>
              </a:ext>
            </a:extLst>
          </p:cNvPr>
          <p:cNvSpPr txBox="1">
            <a:spLocks noChangeArrowheads="1"/>
          </p:cNvSpPr>
          <p:nvPr/>
        </p:nvSpPr>
        <p:spPr bwMode="auto">
          <a:xfrm>
            <a:off x="5029200" y="2232025"/>
            <a:ext cx="3640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=4.2, T</a:t>
            </a:r>
            <a:r>
              <a:rPr lang="en-US" altLang="en-US" baseline="-25000">
                <a:solidFill>
                  <a:srgbClr val="5F5F5F"/>
                </a:solidFill>
              </a:rPr>
              <a:t>2</a:t>
            </a:r>
            <a:r>
              <a:rPr lang="en-US" altLang="en-US">
                <a:solidFill>
                  <a:srgbClr val="5F5F5F"/>
                </a:solidFill>
              </a:rPr>
              <a:t>=19.8</a:t>
            </a:r>
          </a:p>
          <a:p>
            <a:pPr eaLnBrk="1" hangingPunct="1">
              <a:spcBef>
                <a:spcPct val="0"/>
              </a:spcBef>
              <a:buClrTx/>
              <a:buSzTx/>
              <a:buFontTx/>
              <a:buNone/>
            </a:pPr>
            <a:endParaRPr lang="en-US" altLang="en-US">
              <a:solidFill>
                <a:srgbClr val="5F5F5F"/>
              </a:solidFill>
            </a:endParaRPr>
          </a:p>
        </p:txBody>
      </p:sp>
      <p:sp>
        <p:nvSpPr>
          <p:cNvPr id="186374" name="Text Box 6">
            <a:extLst>
              <a:ext uri="{FF2B5EF4-FFF2-40B4-BE49-F238E27FC236}">
                <a16:creationId xmlns:a16="http://schemas.microsoft.com/office/drawing/2014/main" id="{B3514C83-F67B-4E84-9676-6FDE1E361291}"/>
              </a:ext>
            </a:extLst>
          </p:cNvPr>
          <p:cNvSpPr txBox="1">
            <a:spLocks noChangeArrowheads="1"/>
          </p:cNvSpPr>
          <p:nvPr/>
        </p:nvSpPr>
        <p:spPr bwMode="auto">
          <a:xfrm>
            <a:off x="5029200" y="3146425"/>
            <a:ext cx="3811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a:t>
            </a:r>
            <a:r>
              <a:rPr lang="en-US" altLang="en-US">
                <a:solidFill>
                  <a:srgbClr val="CC9900"/>
                </a:solidFill>
              </a:rPr>
              <a:t>0.05</a:t>
            </a:r>
            <a:r>
              <a:rPr lang="en-US" altLang="en-US">
                <a:solidFill>
                  <a:srgbClr val="5F5F5F"/>
                </a:solidFill>
              </a:rPr>
              <a:t>,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=5.00, T</a:t>
            </a:r>
            <a:r>
              <a:rPr lang="en-US" altLang="en-US" baseline="-25000">
                <a:solidFill>
                  <a:srgbClr val="5F5F5F"/>
                </a:solidFill>
              </a:rPr>
              <a:t>2</a:t>
            </a:r>
            <a:r>
              <a:rPr lang="en-US" altLang="en-US">
                <a:solidFill>
                  <a:srgbClr val="5F5F5F"/>
                </a:solidFill>
              </a:rPr>
              <a:t>=19.8</a:t>
            </a:r>
          </a:p>
        </p:txBody>
      </p:sp>
      <p:sp>
        <p:nvSpPr>
          <p:cNvPr id="186375" name="Text Box 7">
            <a:extLst>
              <a:ext uri="{FF2B5EF4-FFF2-40B4-BE49-F238E27FC236}">
                <a16:creationId xmlns:a16="http://schemas.microsoft.com/office/drawing/2014/main" id="{8F01751D-FF26-4E44-BD97-F15EF8D2F0DD}"/>
              </a:ext>
            </a:extLst>
          </p:cNvPr>
          <p:cNvSpPr txBox="1">
            <a:spLocks noChangeArrowheads="1"/>
          </p:cNvSpPr>
          <p:nvPr/>
        </p:nvSpPr>
        <p:spPr bwMode="auto">
          <a:xfrm>
            <a:off x="5029200" y="4060825"/>
            <a:ext cx="3717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a:t>
            </a:r>
            <a:r>
              <a:rPr lang="en-US" altLang="en-US">
                <a:solidFill>
                  <a:srgbClr val="CC9900"/>
                </a:solidFill>
              </a:rPr>
              <a:t>0.50</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=5.08, T</a:t>
            </a:r>
            <a:r>
              <a:rPr lang="en-US" altLang="en-US" baseline="-25000">
                <a:solidFill>
                  <a:srgbClr val="5F5F5F"/>
                </a:solidFill>
              </a:rPr>
              <a:t>2</a:t>
            </a:r>
            <a:r>
              <a:rPr lang="en-US" altLang="en-US">
                <a:solidFill>
                  <a:srgbClr val="5F5F5F"/>
                </a:solidFill>
              </a:rPr>
              <a:t>=108</a:t>
            </a:r>
          </a:p>
        </p:txBody>
      </p:sp>
      <p:sp>
        <p:nvSpPr>
          <p:cNvPr id="195590" name="Title 1">
            <a:extLst>
              <a:ext uri="{FF2B5EF4-FFF2-40B4-BE49-F238E27FC236}">
                <a16:creationId xmlns:a16="http://schemas.microsoft.com/office/drawing/2014/main" id="{B1AAE57B-492A-44CA-A9BF-B36C4217CC49}"/>
              </a:ext>
            </a:extLst>
          </p:cNvPr>
          <p:cNvSpPr txBox="1">
            <a:spLocks/>
          </p:cNvSpPr>
          <p:nvPr/>
        </p:nvSpPr>
        <p:spPr bwMode="auto">
          <a:xfrm>
            <a:off x="1524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4000">
                <a:solidFill>
                  <a:srgbClr val="006633"/>
                </a:solidFill>
                <a:latin typeface="Garamond" panose="02020404030301010803" pitchFamily="18" charset="0"/>
              </a:rPr>
              <a:t>Intel Pentium 4 Example</a:t>
            </a:r>
          </a:p>
        </p:txBody>
      </p:sp>
    </p:spTree>
    <p:extLst>
      <p:ext uri="{BB962C8B-B14F-4D97-AF65-F5344CB8AC3E}">
        <p14:creationId xmlns:p14="http://schemas.microsoft.com/office/powerpoint/2010/main" val="2958449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p:bldP spid="186374" grpId="0"/>
      <p:bldP spid="18637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a:extLst>
              <a:ext uri="{FF2B5EF4-FFF2-40B4-BE49-F238E27FC236}">
                <a16:creationId xmlns:a16="http://schemas.microsoft.com/office/drawing/2014/main" id="{1305D543-FFEB-4D83-8EB6-961E3442286D}"/>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Cache Basics and Operation</a:t>
            </a:r>
          </a:p>
        </p:txBody>
      </p:sp>
      <p:sp>
        <p:nvSpPr>
          <p:cNvPr id="197634" name="Rectangle 5">
            <a:extLst>
              <a:ext uri="{FF2B5EF4-FFF2-40B4-BE49-F238E27FC236}">
                <a16:creationId xmlns:a16="http://schemas.microsoft.com/office/drawing/2014/main" id="{4AD89656-4812-4445-8A48-19909ED3CBDE}"/>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241660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a:extLst>
              <a:ext uri="{FF2B5EF4-FFF2-40B4-BE49-F238E27FC236}">
                <a16:creationId xmlns:a16="http://schemas.microsoft.com/office/drawing/2014/main" id="{E0694363-DAE1-4D32-9921-D89096B45911}"/>
              </a:ext>
            </a:extLst>
          </p:cNvPr>
          <p:cNvSpPr>
            <a:spLocks noGrp="1"/>
          </p:cNvSpPr>
          <p:nvPr>
            <p:ph type="title"/>
          </p:nvPr>
        </p:nvSpPr>
        <p:spPr/>
        <p:txBody>
          <a:bodyPr/>
          <a:lstStyle/>
          <a:p>
            <a:r>
              <a:rPr lang="en-US" altLang="en-US">
                <a:ea typeface="ＭＳ Ｐゴシック" panose="020B0600070205080204" pitchFamily="34" charset="-128"/>
              </a:rPr>
              <a:t>Cache</a:t>
            </a:r>
          </a:p>
        </p:txBody>
      </p:sp>
      <p:sp>
        <p:nvSpPr>
          <p:cNvPr id="81922" name="Content Placeholder 2">
            <a:extLst>
              <a:ext uri="{FF2B5EF4-FFF2-40B4-BE49-F238E27FC236}">
                <a16:creationId xmlns:a16="http://schemas.microsoft.com/office/drawing/2014/main" id="{2DD3F32C-AEEF-495A-BD04-F05E511B3AE9}"/>
              </a:ext>
            </a:extLst>
          </p:cNvPr>
          <p:cNvSpPr>
            <a:spLocks noGrp="1"/>
          </p:cNvSpPr>
          <p:nvPr>
            <p:ph idx="1"/>
          </p:nvPr>
        </p:nvSpPr>
        <p:spPr>
          <a:xfrm>
            <a:off x="266700" y="1420359"/>
            <a:ext cx="8610600" cy="5194300"/>
          </a:xfrm>
        </p:spPr>
        <p:txBody>
          <a:bodyPr>
            <a:normAutofit/>
          </a:bodyPr>
          <a:lstStyle/>
          <a:p>
            <a:r>
              <a:rPr lang="en-US" altLang="en-US" sz="2800" dirty="0">
                <a:ea typeface="ＭＳ Ｐゴシック" panose="020B0600070205080204" pitchFamily="34" charset="-128"/>
              </a:rPr>
              <a:t>Generically, any structure that “</a:t>
            </a:r>
            <a:r>
              <a:rPr lang="en-US" altLang="ja-JP" sz="2800" dirty="0" err="1">
                <a:ea typeface="ＭＳ Ｐゴシック" panose="020B0600070205080204" pitchFamily="34" charset="-128"/>
              </a:rPr>
              <a:t>memoizes</a:t>
            </a:r>
            <a:r>
              <a:rPr lang="en-US" altLang="en-US" sz="2800" dirty="0">
                <a:ea typeface="ＭＳ Ｐゴシック" panose="020B0600070205080204" pitchFamily="34" charset="-128"/>
              </a:rPr>
              <a:t>”</a:t>
            </a:r>
            <a:r>
              <a:rPr lang="en-US" altLang="ja-JP" sz="2800" dirty="0">
                <a:ea typeface="ＭＳ Ｐゴシック" panose="020B0600070205080204" pitchFamily="34" charset="-128"/>
              </a:rPr>
              <a:t> frequently used results to avoid repeating the long-latency operations required to reproduce the results from scratch, e.g. a web cache</a:t>
            </a:r>
          </a:p>
          <a:p>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Most commonly in the on-die context: an automatically-managed memory hierarchy based on SRAM</a:t>
            </a:r>
          </a:p>
          <a:p>
            <a:pPr lvl="1"/>
            <a:r>
              <a:rPr lang="en-US" altLang="en-US" sz="2400" dirty="0" err="1">
                <a:ea typeface="ＭＳ Ｐゴシック" panose="020B0600070205080204" pitchFamily="34" charset="-128"/>
              </a:rPr>
              <a:t>memoize</a:t>
            </a:r>
            <a:r>
              <a:rPr lang="en-US" altLang="en-US" sz="2400" dirty="0">
                <a:ea typeface="ＭＳ Ｐゴシック" panose="020B0600070205080204" pitchFamily="34" charset="-128"/>
              </a:rPr>
              <a:t> in SRAM the most frequently accessed DRAM memory locations to avoid repeatedly paying for the DRAM access latency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9683" name="Slide Number Placeholder 3">
            <a:extLst>
              <a:ext uri="{FF2B5EF4-FFF2-40B4-BE49-F238E27FC236}">
                <a16:creationId xmlns:a16="http://schemas.microsoft.com/office/drawing/2014/main" id="{8235ABAB-D96C-416B-853C-04E0DFF666C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DC7322C-653E-4048-8C66-E5BBF28BC205}" type="slidenum">
              <a:rPr lang="en-US" altLang="en-US" sz="1600">
                <a:solidFill>
                  <a:srgbClr val="000000"/>
                </a:solidFill>
                <a:latin typeface="Garamond" panose="02020404030301010803" pitchFamily="18" charset="0"/>
              </a:rPr>
              <a:pPr eaLnBrk="1" hangingPunct="1">
                <a:spcBef>
                  <a:spcPct val="0"/>
                </a:spcBef>
                <a:buClrTx/>
                <a:buSzTx/>
                <a:buFontTx/>
                <a:buNone/>
              </a:pPr>
              <a:t>35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18523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a:extLst>
              <a:ext uri="{FF2B5EF4-FFF2-40B4-BE49-F238E27FC236}">
                <a16:creationId xmlns:a16="http://schemas.microsoft.com/office/drawing/2014/main" id="{CD44EAD3-3D3F-4672-8D05-7679D39E7370}"/>
              </a:ext>
            </a:extLst>
          </p:cNvPr>
          <p:cNvSpPr>
            <a:spLocks noGrp="1"/>
          </p:cNvSpPr>
          <p:nvPr>
            <p:ph type="title"/>
          </p:nvPr>
        </p:nvSpPr>
        <p:spPr>
          <a:xfrm>
            <a:off x="381000" y="0"/>
            <a:ext cx="8229600" cy="1143000"/>
          </a:xfrm>
        </p:spPr>
        <p:txBody>
          <a:bodyPr/>
          <a:lstStyle/>
          <a:p>
            <a:r>
              <a:rPr lang="en-US" altLang="en-US" dirty="0">
                <a:ea typeface="ＭＳ Ｐゴシック" panose="020B0600070205080204" pitchFamily="34" charset="-128"/>
              </a:rPr>
              <a:t>Caching Basics</a:t>
            </a:r>
          </a:p>
        </p:txBody>
      </p:sp>
      <p:sp>
        <p:nvSpPr>
          <p:cNvPr id="59394" name="Content Placeholder 2">
            <a:extLst>
              <a:ext uri="{FF2B5EF4-FFF2-40B4-BE49-F238E27FC236}">
                <a16:creationId xmlns:a16="http://schemas.microsoft.com/office/drawing/2014/main" id="{4B8C82AC-DB58-4456-9E63-3C93DFFE1A40}"/>
              </a:ext>
            </a:extLst>
          </p:cNvPr>
          <p:cNvSpPr>
            <a:spLocks noGrp="1"/>
          </p:cNvSpPr>
          <p:nvPr>
            <p:ph idx="1"/>
          </p:nvPr>
        </p:nvSpPr>
        <p:spPr>
          <a:xfrm>
            <a:off x="174625" y="1151164"/>
            <a:ext cx="8794750" cy="5194300"/>
          </a:xfrm>
        </p:spPr>
        <p:txBody>
          <a:bodyPr>
            <a:normAutofit fontScale="85000" lnSpcReduction="20000"/>
          </a:bodyPr>
          <a:lstStyle/>
          <a:p>
            <a:pPr>
              <a:buFont typeface="Wingdings" charset="0"/>
              <a:buChar char="n"/>
              <a:defRPr/>
            </a:pPr>
            <a:r>
              <a:rPr lang="en-US" dirty="0">
                <a:solidFill>
                  <a:srgbClr val="0000FF"/>
                </a:solidFill>
              </a:rPr>
              <a:t>Block (line): </a:t>
            </a:r>
            <a:r>
              <a:rPr lang="en-US" dirty="0"/>
              <a:t>Unit of storage in the cache</a:t>
            </a:r>
          </a:p>
          <a:p>
            <a:pPr lvl="1">
              <a:buFont typeface="Wingdings" charset="0"/>
              <a:buChar char="q"/>
              <a:defRPr/>
            </a:pPr>
            <a:r>
              <a:rPr lang="en-US" dirty="0"/>
              <a:t>Memory is logically divided into cache blocks that map to locations in the cache</a:t>
            </a:r>
          </a:p>
          <a:p>
            <a:pPr>
              <a:buFont typeface="Wingdings" charset="0"/>
              <a:buChar char="n"/>
              <a:defRPr/>
            </a:pPr>
            <a:endParaRPr lang="en-US" sz="1000" dirty="0"/>
          </a:p>
          <a:p>
            <a:pPr>
              <a:buFont typeface="Wingdings" charset="0"/>
              <a:buChar char="n"/>
              <a:defRPr/>
            </a:pPr>
            <a:r>
              <a:rPr lang="en-US" dirty="0"/>
              <a:t>On a reference:</a:t>
            </a:r>
          </a:p>
          <a:p>
            <a:pPr lvl="1">
              <a:buFont typeface="Wingdings" charset="0"/>
              <a:buChar char="q"/>
              <a:defRPr/>
            </a:pPr>
            <a:r>
              <a:rPr lang="en-US" dirty="0">
                <a:solidFill>
                  <a:srgbClr val="0000FF"/>
                </a:solidFill>
                <a:ea typeface="ＭＳ Ｐゴシック" charset="0"/>
              </a:rPr>
              <a:t>HIT</a:t>
            </a:r>
            <a:r>
              <a:rPr lang="en-US" dirty="0">
                <a:ea typeface="ＭＳ Ｐゴシック" charset="0"/>
              </a:rPr>
              <a:t>: If in cache, use cached data instead of accessing memory</a:t>
            </a:r>
          </a:p>
          <a:p>
            <a:pPr lvl="1">
              <a:buFont typeface="Wingdings" charset="0"/>
              <a:buChar char="q"/>
              <a:defRPr/>
            </a:pPr>
            <a:r>
              <a:rPr lang="en-US" dirty="0">
                <a:solidFill>
                  <a:srgbClr val="0000FF"/>
                </a:solidFill>
                <a:ea typeface="ＭＳ Ｐゴシック" charset="0"/>
              </a:rPr>
              <a:t>MISS</a:t>
            </a:r>
            <a:r>
              <a:rPr lang="en-US" dirty="0">
                <a:ea typeface="ＭＳ Ｐゴシック" charset="0"/>
              </a:rPr>
              <a:t>: If not in cache, bring block into cache</a:t>
            </a:r>
          </a:p>
          <a:p>
            <a:pPr lvl="2">
              <a:buFont typeface="Wingdings" charset="0"/>
              <a:buChar char="n"/>
              <a:defRPr/>
            </a:pPr>
            <a:r>
              <a:rPr lang="en-US" dirty="0">
                <a:ea typeface="ＭＳ Ｐゴシック" charset="0"/>
              </a:rPr>
              <a:t>Maybe have to kick something else out to do it</a:t>
            </a:r>
          </a:p>
          <a:p>
            <a:pPr marL="671512" lvl="2" indent="0">
              <a:buFont typeface="Wingdings" charset="0"/>
              <a:buNone/>
              <a:defRPr/>
            </a:pPr>
            <a:endParaRPr lang="en-US" sz="1000" dirty="0">
              <a:ea typeface="ＭＳ Ｐゴシック" charset="0"/>
            </a:endParaRPr>
          </a:p>
          <a:p>
            <a:pPr>
              <a:buFont typeface="Wingdings" charset="0"/>
              <a:buChar char="n"/>
              <a:defRPr/>
            </a:pPr>
            <a:r>
              <a:rPr lang="en-US" dirty="0"/>
              <a:t>Some important cache design decisions</a:t>
            </a:r>
          </a:p>
          <a:p>
            <a:pPr lvl="1">
              <a:buFont typeface="Wingdings" charset="0"/>
              <a:buChar char="q"/>
              <a:defRPr/>
            </a:pPr>
            <a:r>
              <a:rPr lang="en-US" dirty="0">
                <a:solidFill>
                  <a:srgbClr val="0000FF"/>
                </a:solidFill>
                <a:ea typeface="ＭＳ Ｐゴシック" charset="0"/>
              </a:rPr>
              <a:t>Placement</a:t>
            </a:r>
            <a:r>
              <a:rPr lang="en-US" dirty="0">
                <a:ea typeface="ＭＳ Ｐゴシック" charset="0"/>
              </a:rPr>
              <a:t>: where and how to place/find a block in cache?</a:t>
            </a:r>
          </a:p>
          <a:p>
            <a:pPr lvl="1">
              <a:buFont typeface="Wingdings" charset="0"/>
              <a:buChar char="q"/>
              <a:defRPr/>
            </a:pPr>
            <a:r>
              <a:rPr lang="en-US" dirty="0">
                <a:solidFill>
                  <a:srgbClr val="0000FF"/>
                </a:solidFill>
                <a:ea typeface="ＭＳ Ｐゴシック" charset="0"/>
              </a:rPr>
              <a:t>Replacement</a:t>
            </a:r>
            <a:r>
              <a:rPr lang="en-US" dirty="0">
                <a:ea typeface="ＭＳ Ｐゴシック" charset="0"/>
              </a:rPr>
              <a:t>: what data to remove to make room in cache?</a:t>
            </a:r>
          </a:p>
          <a:p>
            <a:pPr lvl="1">
              <a:buFont typeface="Wingdings" charset="0"/>
              <a:buChar char="q"/>
              <a:defRPr/>
            </a:pPr>
            <a:r>
              <a:rPr lang="en-US" dirty="0">
                <a:solidFill>
                  <a:srgbClr val="0000FF"/>
                </a:solidFill>
                <a:ea typeface="ＭＳ Ｐゴシック" charset="0"/>
              </a:rPr>
              <a:t>Granularity of management</a:t>
            </a:r>
            <a:r>
              <a:rPr lang="en-US" dirty="0">
                <a:ea typeface="ＭＳ Ｐゴシック" charset="0"/>
              </a:rPr>
              <a:t>: large or small blocks? </a:t>
            </a:r>
            <a:r>
              <a:rPr lang="en-US" dirty="0" err="1">
                <a:ea typeface="ＭＳ Ｐゴシック" charset="0"/>
              </a:rPr>
              <a:t>Subblocks</a:t>
            </a:r>
            <a:r>
              <a:rPr lang="en-US" dirty="0">
                <a:ea typeface="ＭＳ Ｐゴシック" charset="0"/>
              </a:rPr>
              <a:t>?</a:t>
            </a:r>
          </a:p>
          <a:p>
            <a:pPr lvl="1">
              <a:buFont typeface="Wingdings" charset="0"/>
              <a:buChar char="q"/>
              <a:defRPr/>
            </a:pPr>
            <a:r>
              <a:rPr lang="en-US" dirty="0">
                <a:solidFill>
                  <a:srgbClr val="0000FF"/>
                </a:solidFill>
                <a:ea typeface="ＭＳ Ｐゴシック" charset="0"/>
              </a:rPr>
              <a:t>Write policy</a:t>
            </a:r>
            <a:r>
              <a:rPr lang="en-US" dirty="0">
                <a:ea typeface="ＭＳ Ｐゴシック" charset="0"/>
              </a:rPr>
              <a:t>: what do we do about writes?</a:t>
            </a:r>
          </a:p>
          <a:p>
            <a:pPr lvl="1">
              <a:buFont typeface="Wingdings" charset="0"/>
              <a:buChar char="q"/>
              <a:defRPr/>
            </a:pPr>
            <a:r>
              <a:rPr lang="en-US" dirty="0">
                <a:solidFill>
                  <a:srgbClr val="0000FF"/>
                </a:solidFill>
                <a:ea typeface="ＭＳ Ｐゴシック" charset="0"/>
              </a:rPr>
              <a:t>Instructions/data</a:t>
            </a:r>
            <a:r>
              <a:rPr lang="en-US" dirty="0">
                <a:ea typeface="ＭＳ Ｐゴシック" charset="0"/>
              </a:rPr>
              <a:t>: do we treat them separately?</a:t>
            </a:r>
          </a:p>
          <a:p>
            <a:pPr lvl="1">
              <a:buFont typeface="Wingdings" charset="0"/>
              <a:buChar char="q"/>
              <a:defRPr/>
            </a:pPr>
            <a:endParaRPr lang="en-US" dirty="0">
              <a:ea typeface="ＭＳ Ｐゴシック" charset="0"/>
            </a:endParaRPr>
          </a:p>
          <a:p>
            <a:pPr lvl="1">
              <a:buFont typeface="Wingdings" charset="0"/>
              <a:buChar char="q"/>
              <a:defRPr/>
            </a:pPr>
            <a:endParaRPr lang="en-US" dirty="0">
              <a:ea typeface="ＭＳ Ｐゴシック" charset="0"/>
            </a:endParaRPr>
          </a:p>
          <a:p>
            <a:pPr>
              <a:buFont typeface="Wingdings" charset="0"/>
              <a:buChar char="n"/>
              <a:defRPr/>
            </a:pPr>
            <a:endParaRPr lang="en-US" dirty="0"/>
          </a:p>
        </p:txBody>
      </p:sp>
      <p:sp>
        <p:nvSpPr>
          <p:cNvPr id="200707" name="Slide Number Placeholder 3">
            <a:extLst>
              <a:ext uri="{FF2B5EF4-FFF2-40B4-BE49-F238E27FC236}">
                <a16:creationId xmlns:a16="http://schemas.microsoft.com/office/drawing/2014/main" id="{DFD1D7FE-49B2-4C29-8061-8623F052B2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9E6D112-F454-428F-B9C7-038027AFD173}" type="slidenum">
              <a:rPr lang="en-US" altLang="en-US" sz="1600">
                <a:solidFill>
                  <a:srgbClr val="000000"/>
                </a:solidFill>
                <a:latin typeface="Garamond" panose="02020404030301010803" pitchFamily="18" charset="0"/>
              </a:rPr>
              <a:pPr eaLnBrk="1" hangingPunct="1">
                <a:spcBef>
                  <a:spcPct val="0"/>
                </a:spcBef>
                <a:buClrTx/>
                <a:buSzTx/>
                <a:buFontTx/>
                <a:buNone/>
              </a:pPr>
              <a:t>36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813014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939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4">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394">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9394">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939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39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39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394">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39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a:extLst>
              <a:ext uri="{FF2B5EF4-FFF2-40B4-BE49-F238E27FC236}">
                <a16:creationId xmlns:a16="http://schemas.microsoft.com/office/drawing/2014/main" id="{74E46F9D-714F-40D9-A604-CE844FA81FDC}"/>
              </a:ext>
            </a:extLst>
          </p:cNvPr>
          <p:cNvSpPr>
            <a:spLocks noGrp="1"/>
          </p:cNvSpPr>
          <p:nvPr>
            <p:ph type="title"/>
          </p:nvPr>
        </p:nvSpPr>
        <p:spPr>
          <a:xfrm>
            <a:off x="419100" y="136752"/>
            <a:ext cx="8229600" cy="1143000"/>
          </a:xfrm>
        </p:spPr>
        <p:txBody>
          <a:bodyPr/>
          <a:lstStyle/>
          <a:p>
            <a:r>
              <a:rPr lang="en-US" altLang="en-US" dirty="0">
                <a:ea typeface="ＭＳ Ｐゴシック" panose="020B0600070205080204" pitchFamily="34" charset="-128"/>
              </a:rPr>
              <a:t>Cache Abstraction and Metrics</a:t>
            </a:r>
          </a:p>
        </p:txBody>
      </p:sp>
      <p:sp>
        <p:nvSpPr>
          <p:cNvPr id="83970" name="Content Placeholder 2">
            <a:extLst>
              <a:ext uri="{FF2B5EF4-FFF2-40B4-BE49-F238E27FC236}">
                <a16:creationId xmlns:a16="http://schemas.microsoft.com/office/drawing/2014/main" id="{C0E2C0E2-77C4-402C-8F47-5CCB32582E7A}"/>
              </a:ext>
            </a:extLst>
          </p:cNvPr>
          <p:cNvSpPr>
            <a:spLocks noGrp="1"/>
          </p:cNvSpPr>
          <p:nvPr>
            <p:ph idx="1"/>
          </p:nvPr>
        </p:nvSpPr>
        <p:spPr>
          <a:xfrm>
            <a:off x="228600" y="996950"/>
            <a:ext cx="8610600" cy="5194300"/>
          </a:xfrm>
        </p:spPr>
        <p:txBody>
          <a:bodyPr>
            <a:normAutofit fontScale="85000" lnSpcReduction="20000"/>
          </a:bodyPr>
          <a:lstStyle/>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sz="2100" dirty="0">
                <a:ea typeface="ＭＳ Ｐゴシック" panose="020B0600070205080204" pitchFamily="34" charset="-128"/>
              </a:rPr>
              <a:t>Cache hit rate = (# hits) / (# hits + # misses) = (# hits) / (# accesses)</a:t>
            </a:r>
          </a:p>
          <a:p>
            <a:r>
              <a:rPr lang="en-US" altLang="en-US" sz="2100" dirty="0">
                <a:ea typeface="ＭＳ Ｐゴシック" panose="020B0600070205080204" pitchFamily="34" charset="-128"/>
              </a:rPr>
              <a:t>Average memory access time (AMAT)</a:t>
            </a:r>
          </a:p>
          <a:p>
            <a:pPr>
              <a:buFont typeface="Wingdings" panose="05000000000000000000" pitchFamily="2" charset="2"/>
              <a:buNone/>
            </a:pPr>
            <a:r>
              <a:rPr lang="en-US" altLang="en-US" sz="2100" dirty="0">
                <a:ea typeface="ＭＳ Ｐゴシック" panose="020B0600070205080204" pitchFamily="34" charset="-128"/>
              </a:rPr>
              <a:t>	= ( hit-rate * hit-latency ) + ( miss-rate * miss-latency )</a:t>
            </a:r>
          </a:p>
          <a:p>
            <a:r>
              <a:rPr lang="en-US" altLang="en-US" sz="2100" dirty="0">
                <a:ea typeface="ＭＳ Ｐゴシック" panose="020B0600070205080204" pitchFamily="34" charset="-128"/>
              </a:rPr>
              <a:t>Aside: </a:t>
            </a:r>
            <a:r>
              <a:rPr lang="en-US" altLang="en-US" sz="2100" i="1" dirty="0">
                <a:ea typeface="ＭＳ Ｐゴシック" panose="020B0600070205080204" pitchFamily="34" charset="-128"/>
              </a:rPr>
              <a:t>Can reducing AMAT reduce performance?</a:t>
            </a:r>
          </a:p>
        </p:txBody>
      </p:sp>
      <p:sp>
        <p:nvSpPr>
          <p:cNvPr id="201731" name="Slide Number Placeholder 3">
            <a:extLst>
              <a:ext uri="{FF2B5EF4-FFF2-40B4-BE49-F238E27FC236}">
                <a16:creationId xmlns:a16="http://schemas.microsoft.com/office/drawing/2014/main" id="{C63ACCF2-4083-493D-ABF6-89FEDFB63B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7EC9A3F-F3C9-4EC3-AD3A-07C6D589A674}" type="slidenum">
              <a:rPr lang="en-US" altLang="en-US" sz="1600">
                <a:solidFill>
                  <a:srgbClr val="000000"/>
                </a:solidFill>
                <a:latin typeface="Garamond" panose="02020404030301010803" pitchFamily="18" charset="0"/>
              </a:rPr>
              <a:pPr eaLnBrk="1" hangingPunct="1">
                <a:spcBef>
                  <a:spcPct val="0"/>
                </a:spcBef>
                <a:buClrTx/>
                <a:buSzTx/>
                <a:buFontTx/>
                <a:buNone/>
              </a:pPr>
              <a:t>37</a:t>
            </a:fld>
            <a:endParaRPr lang="en-US" altLang="en-US" sz="1600">
              <a:solidFill>
                <a:srgbClr val="000000"/>
              </a:solidFill>
              <a:latin typeface="Garamond" panose="02020404030301010803" pitchFamily="18" charset="0"/>
            </a:endParaRPr>
          </a:p>
        </p:txBody>
      </p:sp>
      <p:sp>
        <p:nvSpPr>
          <p:cNvPr id="201732" name="TextBox 5">
            <a:extLst>
              <a:ext uri="{FF2B5EF4-FFF2-40B4-BE49-F238E27FC236}">
                <a16:creationId xmlns:a16="http://schemas.microsoft.com/office/drawing/2014/main" id="{4EF98D4C-DE07-4C15-B0FB-0FDC2687B12C}"/>
              </a:ext>
            </a:extLst>
          </p:cNvPr>
          <p:cNvSpPr txBox="1">
            <a:spLocks noChangeArrowheads="1"/>
          </p:cNvSpPr>
          <p:nvPr/>
        </p:nvSpPr>
        <p:spPr bwMode="auto">
          <a:xfrm>
            <a:off x="674688" y="1652588"/>
            <a:ext cx="103028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sp>
        <p:nvSpPr>
          <p:cNvPr id="201733" name="Rectangle 6">
            <a:extLst>
              <a:ext uri="{FF2B5EF4-FFF2-40B4-BE49-F238E27FC236}">
                <a16:creationId xmlns:a16="http://schemas.microsoft.com/office/drawing/2014/main" id="{BC571460-490F-4814-8966-AE5410CE735F}"/>
              </a:ext>
            </a:extLst>
          </p:cNvPr>
          <p:cNvSpPr>
            <a:spLocks noChangeArrowheads="1"/>
          </p:cNvSpPr>
          <p:nvPr/>
        </p:nvSpPr>
        <p:spPr bwMode="auto">
          <a:xfrm>
            <a:off x="3463925"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4" name="TextBox 7">
            <a:extLst>
              <a:ext uri="{FF2B5EF4-FFF2-40B4-BE49-F238E27FC236}">
                <a16:creationId xmlns:a16="http://schemas.microsoft.com/office/drawing/2014/main" id="{05BD59BC-C60D-43DD-B114-16D40DF5C89F}"/>
              </a:ext>
            </a:extLst>
          </p:cNvPr>
          <p:cNvSpPr txBox="1">
            <a:spLocks noChangeArrowheads="1"/>
          </p:cNvSpPr>
          <p:nvPr/>
        </p:nvSpPr>
        <p:spPr bwMode="auto">
          <a:xfrm>
            <a:off x="3436938" y="1838325"/>
            <a:ext cx="19018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Tag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a:t>
            </a:r>
            <a:r>
              <a:rPr lang="en-US" altLang="en-US" sz="1800">
                <a:solidFill>
                  <a:srgbClr val="0000FF"/>
                </a:solidFill>
                <a:latin typeface="Arial" panose="020B0604020202020204" pitchFamily="34" charset="0"/>
              </a:rPr>
              <a:t>is the address</a:t>
            </a:r>
          </a:p>
          <a:p>
            <a:pPr algn="ctr" eaLnBrk="1" hangingPunct="1">
              <a:spcBef>
                <a:spcPct val="0"/>
              </a:spcBef>
              <a:buClrTx/>
              <a:buSzTx/>
              <a:buFontTx/>
              <a:buNone/>
            </a:pPr>
            <a:r>
              <a:rPr lang="en-US" altLang="en-US" sz="1800">
                <a:solidFill>
                  <a:srgbClr val="0000FF"/>
                </a:solidFill>
                <a:latin typeface="Arial" panose="020B0604020202020204" pitchFamily="34" charset="0"/>
              </a:rPr>
              <a:t>in the cache?</a:t>
            </a:r>
          </a:p>
          <a:p>
            <a:pPr algn="ctr" eaLnBrk="1" hangingPunct="1">
              <a:spcBef>
                <a:spcPct val="0"/>
              </a:spcBef>
              <a:buClrTx/>
              <a:buSzTx/>
              <a:buFontTx/>
              <a:buNone/>
            </a:pPr>
            <a:r>
              <a:rPr lang="en-US" altLang="en-US" sz="1800">
                <a:solidFill>
                  <a:srgbClr val="000000"/>
                </a:solidFill>
                <a:latin typeface="Arial" panose="020B0604020202020204" pitchFamily="34" charset="0"/>
              </a:rPr>
              <a:t>+ </a:t>
            </a:r>
            <a:r>
              <a:rPr lang="en-US" altLang="en-US" sz="1800">
                <a:solidFill>
                  <a:srgbClr val="FF0000"/>
                </a:solidFill>
                <a:latin typeface="Arial" panose="020B0604020202020204" pitchFamily="34" charset="0"/>
              </a:rPr>
              <a:t>bookkeeping</a:t>
            </a:r>
            <a:r>
              <a:rPr lang="en-US" altLang="en-US" sz="1800">
                <a:solidFill>
                  <a:srgbClr val="000000"/>
                </a:solidFill>
                <a:latin typeface="Arial" panose="020B0604020202020204" pitchFamily="34" charset="0"/>
              </a:rPr>
              <a: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5" name="Rectangle 8">
            <a:extLst>
              <a:ext uri="{FF2B5EF4-FFF2-40B4-BE49-F238E27FC236}">
                <a16:creationId xmlns:a16="http://schemas.microsoft.com/office/drawing/2014/main" id="{F7E1BD8A-A0F1-4AAA-B84F-CE7D173172DF}"/>
              </a:ext>
            </a:extLst>
          </p:cNvPr>
          <p:cNvSpPr>
            <a:spLocks noChangeArrowheads="1"/>
          </p:cNvSpPr>
          <p:nvPr/>
        </p:nvSpPr>
        <p:spPr bwMode="auto">
          <a:xfrm>
            <a:off x="6229350"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6" name="TextBox 9">
            <a:extLst>
              <a:ext uri="{FF2B5EF4-FFF2-40B4-BE49-F238E27FC236}">
                <a16:creationId xmlns:a16="http://schemas.microsoft.com/office/drawing/2014/main" id="{2436455D-A5A2-4807-A94F-CA509DE1EEAA}"/>
              </a:ext>
            </a:extLst>
          </p:cNvPr>
          <p:cNvSpPr txBox="1">
            <a:spLocks noChangeArrowheads="1"/>
          </p:cNvSpPr>
          <p:nvPr/>
        </p:nvSpPr>
        <p:spPr bwMode="auto">
          <a:xfrm>
            <a:off x="6569075" y="1828800"/>
            <a:ext cx="128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Data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(stores </a:t>
            </a:r>
          </a:p>
          <a:p>
            <a:pPr algn="ctr" eaLnBrk="1" hangingPunct="1">
              <a:spcBef>
                <a:spcPct val="0"/>
              </a:spcBef>
              <a:buClrTx/>
              <a:buSzTx/>
              <a:buFontTx/>
              <a:buNone/>
            </a:pPr>
            <a:r>
              <a:rPr lang="en-US" altLang="en-US" sz="1800">
                <a:solidFill>
                  <a:srgbClr val="000000"/>
                </a:solidFill>
                <a:latin typeface="Arial" panose="020B0604020202020204" pitchFamily="34" charset="0"/>
              </a:rPr>
              <a:t>memory </a:t>
            </a:r>
          </a:p>
          <a:p>
            <a:pPr algn="ctr" eaLnBrk="1" hangingPunct="1">
              <a:spcBef>
                <a:spcPct val="0"/>
              </a:spcBef>
              <a:buClrTx/>
              <a:buSzTx/>
              <a:buFontTx/>
              <a:buNone/>
            </a:pPr>
            <a:r>
              <a:rPr lang="en-US" altLang="en-US" sz="1800">
                <a:solidFill>
                  <a:srgbClr val="000000"/>
                </a:solidFill>
                <a:latin typeface="Arial" panose="020B0604020202020204" pitchFamily="34" charset="0"/>
              </a:rPr>
              <a:t>blocks)</a:t>
            </a:r>
          </a:p>
        </p:txBody>
      </p:sp>
      <p:cxnSp>
        <p:nvCxnSpPr>
          <p:cNvPr id="201737" name="Straight Arrow Connector 11">
            <a:extLst>
              <a:ext uri="{FF2B5EF4-FFF2-40B4-BE49-F238E27FC236}">
                <a16:creationId xmlns:a16="http://schemas.microsoft.com/office/drawing/2014/main" id="{8171C0B6-E2F1-43B6-9D59-BE28F1CC6890}"/>
              </a:ext>
            </a:extLst>
          </p:cNvPr>
          <p:cNvCxnSpPr>
            <a:cxnSpLocks noChangeShapeType="1"/>
            <a:stCxn id="201732" idx="3"/>
          </p:cNvCxnSpPr>
          <p:nvPr/>
        </p:nvCxnSpPr>
        <p:spPr bwMode="auto">
          <a:xfrm flipV="1">
            <a:off x="1704975" y="1828800"/>
            <a:ext cx="1758950"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38" name="Straight Connector 13">
            <a:extLst>
              <a:ext uri="{FF2B5EF4-FFF2-40B4-BE49-F238E27FC236}">
                <a16:creationId xmlns:a16="http://schemas.microsoft.com/office/drawing/2014/main" id="{3C4D681F-912A-46DE-BBC0-2AD4A9192EEF}"/>
              </a:ext>
            </a:extLst>
          </p:cNvPr>
          <p:cNvCxnSpPr>
            <a:cxnSpLocks noChangeShapeType="1"/>
          </p:cNvCxnSpPr>
          <p:nvPr/>
        </p:nvCxnSpPr>
        <p:spPr bwMode="auto">
          <a:xfrm rot="5400000" flipH="1" flipV="1">
            <a:off x="2489200" y="1584325"/>
            <a:ext cx="48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39" name="Straight Connector 16">
            <a:extLst>
              <a:ext uri="{FF2B5EF4-FFF2-40B4-BE49-F238E27FC236}">
                <a16:creationId xmlns:a16="http://schemas.microsoft.com/office/drawing/2014/main" id="{A5659572-5B92-40A0-86B4-B93AE7E063B2}"/>
              </a:ext>
            </a:extLst>
          </p:cNvPr>
          <p:cNvCxnSpPr>
            <a:cxnSpLocks noChangeShapeType="1"/>
          </p:cNvCxnSpPr>
          <p:nvPr/>
        </p:nvCxnSpPr>
        <p:spPr bwMode="auto">
          <a:xfrm>
            <a:off x="2733675" y="1339850"/>
            <a:ext cx="29654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0" name="Straight Connector 18">
            <a:extLst>
              <a:ext uri="{FF2B5EF4-FFF2-40B4-BE49-F238E27FC236}">
                <a16:creationId xmlns:a16="http://schemas.microsoft.com/office/drawing/2014/main" id="{BF878CB9-C6F7-4AC1-A89B-EB8D0844BC09}"/>
              </a:ext>
            </a:extLst>
          </p:cNvPr>
          <p:cNvCxnSpPr>
            <a:cxnSpLocks noChangeShapeType="1"/>
          </p:cNvCxnSpPr>
          <p:nvPr/>
        </p:nvCxnSpPr>
        <p:spPr bwMode="auto">
          <a:xfrm rot="5400000">
            <a:off x="5454651" y="1584325"/>
            <a:ext cx="4873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1" name="Straight Arrow Connector 20">
            <a:extLst>
              <a:ext uri="{FF2B5EF4-FFF2-40B4-BE49-F238E27FC236}">
                <a16:creationId xmlns:a16="http://schemas.microsoft.com/office/drawing/2014/main" id="{C53F6953-0979-4305-995C-3CB17FCCFE2A}"/>
              </a:ext>
            </a:extLst>
          </p:cNvPr>
          <p:cNvCxnSpPr>
            <a:cxnSpLocks noChangeShapeType="1"/>
          </p:cNvCxnSpPr>
          <p:nvPr/>
        </p:nvCxnSpPr>
        <p:spPr bwMode="auto">
          <a:xfrm flipV="1">
            <a:off x="5699125" y="1828800"/>
            <a:ext cx="530225"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42" name="Straight Arrow Connector 22">
            <a:extLst>
              <a:ext uri="{FF2B5EF4-FFF2-40B4-BE49-F238E27FC236}">
                <a16:creationId xmlns:a16="http://schemas.microsoft.com/office/drawing/2014/main" id="{E9343E4B-4531-4D4E-8BB8-9EA01DEC95E1}"/>
              </a:ext>
            </a:extLst>
          </p:cNvPr>
          <p:cNvCxnSpPr>
            <a:cxnSpLocks noChangeShapeType="1"/>
          </p:cNvCxnSpPr>
          <p:nvPr/>
        </p:nvCxnSpPr>
        <p:spPr bwMode="auto">
          <a:xfrm rot="16200000" flipH="1">
            <a:off x="4106069" y="3883819"/>
            <a:ext cx="646113"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01743" name="TextBox 23">
            <a:extLst>
              <a:ext uri="{FF2B5EF4-FFF2-40B4-BE49-F238E27FC236}">
                <a16:creationId xmlns:a16="http://schemas.microsoft.com/office/drawing/2014/main" id="{A6ADEBDA-6B5D-45F5-B073-98DC69799B00}"/>
              </a:ext>
            </a:extLst>
          </p:cNvPr>
          <p:cNvSpPr txBox="1">
            <a:spLocks noChangeArrowheads="1"/>
          </p:cNvSpPr>
          <p:nvPr/>
        </p:nvSpPr>
        <p:spPr bwMode="auto">
          <a:xfrm>
            <a:off x="3867150" y="4211638"/>
            <a:ext cx="113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Hit/miss?</a:t>
            </a:r>
          </a:p>
        </p:txBody>
      </p:sp>
      <p:cxnSp>
        <p:nvCxnSpPr>
          <p:cNvPr id="201744" name="Straight Arrow Connector 25">
            <a:extLst>
              <a:ext uri="{FF2B5EF4-FFF2-40B4-BE49-F238E27FC236}">
                <a16:creationId xmlns:a16="http://schemas.microsoft.com/office/drawing/2014/main" id="{681B7C14-E390-4784-BF59-89FE3CD28ECF}"/>
              </a:ext>
            </a:extLst>
          </p:cNvPr>
          <p:cNvCxnSpPr>
            <a:cxnSpLocks noChangeShapeType="1"/>
            <a:stCxn id="201735" idx="2"/>
          </p:cNvCxnSpPr>
          <p:nvPr/>
        </p:nvCxnSpPr>
        <p:spPr bwMode="auto">
          <a:xfrm rot="5400000">
            <a:off x="6839744" y="3883819"/>
            <a:ext cx="646113" cy="952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1745" name="TextBox 26">
            <a:extLst>
              <a:ext uri="{FF2B5EF4-FFF2-40B4-BE49-F238E27FC236}">
                <a16:creationId xmlns:a16="http://schemas.microsoft.com/office/drawing/2014/main" id="{B0840798-9E7A-4E77-9153-6035362B7870}"/>
              </a:ext>
            </a:extLst>
          </p:cNvPr>
          <p:cNvSpPr txBox="1">
            <a:spLocks noChangeArrowheads="1"/>
          </p:cNvSpPr>
          <p:nvPr/>
        </p:nvSpPr>
        <p:spPr bwMode="auto">
          <a:xfrm>
            <a:off x="6845300" y="4211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28191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0">
                                            <p:txEl>
                                              <p:pRg st="9" end="9"/>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3970">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97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le 1">
            <a:extLst>
              <a:ext uri="{FF2B5EF4-FFF2-40B4-BE49-F238E27FC236}">
                <a16:creationId xmlns:a16="http://schemas.microsoft.com/office/drawing/2014/main" id="{E7370765-690C-4FBC-8777-42BDBBC93DAA}"/>
              </a:ext>
            </a:extLst>
          </p:cNvPr>
          <p:cNvSpPr>
            <a:spLocks noGrp="1"/>
          </p:cNvSpPr>
          <p:nvPr>
            <p:ph type="title"/>
          </p:nvPr>
        </p:nvSpPr>
        <p:spPr/>
        <p:txBody>
          <a:bodyPr/>
          <a:lstStyle/>
          <a:p>
            <a:r>
              <a:rPr lang="en-US" altLang="en-US">
                <a:ea typeface="ＭＳ Ｐゴシック" panose="020B0600070205080204" pitchFamily="34" charset="-128"/>
              </a:rPr>
              <a:t>A Basic Hardware Cache Design</a:t>
            </a:r>
          </a:p>
        </p:txBody>
      </p:sp>
      <p:sp>
        <p:nvSpPr>
          <p:cNvPr id="3" name="Content Placeholder 2">
            <a:extLst>
              <a:ext uri="{FF2B5EF4-FFF2-40B4-BE49-F238E27FC236}">
                <a16:creationId xmlns:a16="http://schemas.microsoft.com/office/drawing/2014/main" id="{75FC36E9-B5CF-4C80-B39C-FDC0604E3321}"/>
              </a:ext>
            </a:extLst>
          </p:cNvPr>
          <p:cNvSpPr>
            <a:spLocks noGrp="1"/>
          </p:cNvSpPr>
          <p:nvPr>
            <p:ph idx="1"/>
          </p:nvPr>
        </p:nvSpPr>
        <p:spPr>
          <a:xfrm>
            <a:off x="381000" y="1339169"/>
            <a:ext cx="8610600" cy="5194300"/>
          </a:xfrm>
        </p:spPr>
        <p:txBody>
          <a:bodyPr/>
          <a:lstStyle/>
          <a:p>
            <a:r>
              <a:rPr lang="en-US" altLang="en-US" dirty="0">
                <a:ea typeface="ＭＳ Ｐゴシック" panose="020B0600070205080204" pitchFamily="34" charset="-128"/>
              </a:rPr>
              <a:t>We will start with a basic hardware cache design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Then, we will examine a multitude of ideas to make it better</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2755" name="Slide Number Placeholder 3">
            <a:extLst>
              <a:ext uri="{FF2B5EF4-FFF2-40B4-BE49-F238E27FC236}">
                <a16:creationId xmlns:a16="http://schemas.microsoft.com/office/drawing/2014/main" id="{A560AAD5-43BE-4659-8835-93EB316CC7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AF8546-8E71-4085-9BD4-984BCE5B68DE}" type="slidenum">
              <a:rPr lang="en-US" altLang="en-US" sz="1600">
                <a:solidFill>
                  <a:srgbClr val="000000"/>
                </a:solidFill>
                <a:latin typeface="Garamond" panose="02020404030301010803" pitchFamily="18" charset="0"/>
              </a:rPr>
              <a:pPr eaLnBrk="1" hangingPunct="1">
                <a:spcBef>
                  <a:spcPct val="0"/>
                </a:spcBef>
                <a:buClrTx/>
                <a:buSzTx/>
                <a:buFontTx/>
                <a:buNone/>
              </a:pPr>
              <a:t>38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8730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a:extLst>
              <a:ext uri="{FF2B5EF4-FFF2-40B4-BE49-F238E27FC236}">
                <a16:creationId xmlns:a16="http://schemas.microsoft.com/office/drawing/2014/main" id="{680C583F-CA7F-4115-9CD0-A855E57D272A}"/>
              </a:ext>
            </a:extLst>
          </p:cNvPr>
          <p:cNvSpPr>
            <a:spLocks noGrp="1"/>
          </p:cNvSpPr>
          <p:nvPr>
            <p:ph type="title"/>
          </p:nvPr>
        </p:nvSpPr>
        <p:spPr>
          <a:xfrm>
            <a:off x="457200" y="68149"/>
            <a:ext cx="8229600" cy="1143000"/>
          </a:xfrm>
        </p:spPr>
        <p:txBody>
          <a:bodyPr/>
          <a:lstStyle/>
          <a:p>
            <a:r>
              <a:rPr lang="en-US" altLang="en-US" dirty="0">
                <a:ea typeface="ＭＳ Ｐゴシック" panose="020B0600070205080204" pitchFamily="34" charset="-128"/>
              </a:rPr>
              <a:t>Blocks and Addressing the Cache</a:t>
            </a:r>
          </a:p>
        </p:txBody>
      </p:sp>
      <p:sp>
        <p:nvSpPr>
          <p:cNvPr id="84994" name="Content Placeholder 2">
            <a:extLst>
              <a:ext uri="{FF2B5EF4-FFF2-40B4-BE49-F238E27FC236}">
                <a16:creationId xmlns:a16="http://schemas.microsoft.com/office/drawing/2014/main" id="{C87B75C3-6F6F-425B-BEB9-F1AF09D4F169}"/>
              </a:ext>
            </a:extLst>
          </p:cNvPr>
          <p:cNvSpPr>
            <a:spLocks noGrp="1"/>
          </p:cNvSpPr>
          <p:nvPr>
            <p:ph idx="1"/>
          </p:nvPr>
        </p:nvSpPr>
        <p:spPr>
          <a:xfrm>
            <a:off x="228600" y="1186600"/>
            <a:ext cx="8839200" cy="5194300"/>
          </a:xfrm>
        </p:spPr>
        <p:txBody>
          <a:bodyPr>
            <a:normAutofit fontScale="85000" lnSpcReduction="20000"/>
          </a:bodyPr>
          <a:lstStyle/>
          <a:p>
            <a:pPr>
              <a:buFont typeface="Wingdings" charset="0"/>
              <a:buChar char="n"/>
              <a:defRPr/>
            </a:pPr>
            <a:r>
              <a:rPr lang="en-US" dirty="0">
                <a:solidFill>
                  <a:srgbClr val="0000FF"/>
                </a:solidFill>
              </a:rPr>
              <a:t>Memory is logically divided into fixed-size blocks</a:t>
            </a:r>
          </a:p>
          <a:p>
            <a:pPr>
              <a:buFont typeface="Wingdings" charset="0"/>
              <a:buChar char="n"/>
              <a:defRPr/>
            </a:pPr>
            <a:endParaRPr lang="en-US" sz="1600" dirty="0"/>
          </a:p>
          <a:p>
            <a:pPr>
              <a:buFont typeface="Wingdings" charset="0"/>
              <a:buChar char="n"/>
              <a:defRPr/>
            </a:pPr>
            <a:r>
              <a:rPr lang="en-US" dirty="0"/>
              <a:t>Each block maps to a location in the cache, determined by the </a:t>
            </a:r>
            <a:r>
              <a:rPr lang="en-US" dirty="0">
                <a:solidFill>
                  <a:srgbClr val="0000FF"/>
                </a:solidFill>
              </a:rPr>
              <a:t>index bits </a:t>
            </a:r>
            <a:r>
              <a:rPr lang="en-US" dirty="0"/>
              <a:t>in the address</a:t>
            </a:r>
          </a:p>
          <a:p>
            <a:pPr lvl="1">
              <a:buFont typeface="Wingdings" charset="0"/>
              <a:buChar char="q"/>
              <a:defRPr/>
            </a:pPr>
            <a:r>
              <a:rPr lang="en-US" dirty="0">
                <a:ea typeface="ＭＳ Ｐゴシック" charset="0"/>
              </a:rPr>
              <a:t>used to index into the tag and data stores </a:t>
            </a:r>
          </a:p>
          <a:p>
            <a:pPr>
              <a:buFont typeface="Wingdings" charset="0"/>
              <a:buChar char="n"/>
              <a:defRPr/>
            </a:pPr>
            <a:endParaRPr lang="en-US" dirty="0"/>
          </a:p>
          <a:p>
            <a:pPr>
              <a:buFont typeface="Wingdings" charset="0"/>
              <a:buChar char="n"/>
              <a:defRPr/>
            </a:pPr>
            <a:r>
              <a:rPr lang="en-US" dirty="0"/>
              <a:t>Cache access: </a:t>
            </a:r>
          </a:p>
          <a:p>
            <a:pPr marL="344487" lvl="1" indent="0">
              <a:buFont typeface="Wingdings" charset="0"/>
              <a:buNone/>
              <a:defRPr/>
            </a:pPr>
            <a:r>
              <a:rPr lang="en-US" dirty="0"/>
              <a:t>1) index into the tag and data stores with index bits in address </a:t>
            </a:r>
          </a:p>
          <a:p>
            <a:pPr marL="344487" lvl="1" indent="0">
              <a:buFont typeface="Wingdings" charset="0"/>
              <a:buNone/>
              <a:defRPr/>
            </a:pPr>
            <a:r>
              <a:rPr lang="en-US" dirty="0"/>
              <a:t>2) check valid bit in tag store</a:t>
            </a:r>
          </a:p>
          <a:p>
            <a:pPr marL="344487" lvl="1" indent="0">
              <a:buFont typeface="Wingdings" charset="0"/>
              <a:buNone/>
              <a:defRPr/>
            </a:pPr>
            <a:r>
              <a:rPr lang="en-US" dirty="0"/>
              <a:t>3) compare tag bits in address with the stored tag in tag store</a:t>
            </a:r>
          </a:p>
          <a:p>
            <a:pPr>
              <a:buFont typeface="Wingdings" charset="0"/>
              <a:buChar char="n"/>
              <a:defRPr/>
            </a:pPr>
            <a:endParaRPr lang="en-US" dirty="0"/>
          </a:p>
          <a:p>
            <a:pPr>
              <a:buFont typeface="Wingdings" charset="0"/>
              <a:buChar char="n"/>
              <a:defRPr/>
            </a:pPr>
            <a:r>
              <a:rPr lang="en-US" dirty="0"/>
              <a:t>If a block is in the cache (cache hit), </a:t>
            </a:r>
            <a:r>
              <a:rPr lang="en-US" dirty="0">
                <a:solidFill>
                  <a:srgbClr val="0000FF"/>
                </a:solidFill>
              </a:rPr>
              <a:t>the stored tag should be valid and match the tag of the block</a:t>
            </a:r>
          </a:p>
        </p:txBody>
      </p:sp>
      <p:sp>
        <p:nvSpPr>
          <p:cNvPr id="203779" name="Slide Number Placeholder 3">
            <a:extLst>
              <a:ext uri="{FF2B5EF4-FFF2-40B4-BE49-F238E27FC236}">
                <a16:creationId xmlns:a16="http://schemas.microsoft.com/office/drawing/2014/main" id="{FF30642D-6074-476F-9435-BBA1C50753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206F2B1C-194E-4E13-9268-D8EE341B5A9D}" type="slidenum">
              <a:rPr lang="en-US" altLang="en-US" sz="1600">
                <a:solidFill>
                  <a:srgbClr val="000000"/>
                </a:solidFill>
                <a:latin typeface="Garamond" panose="02020404030301010803" pitchFamily="18" charset="0"/>
              </a:rPr>
              <a:pPr eaLnBrk="1" hangingPunct="1">
                <a:spcBef>
                  <a:spcPct val="0"/>
                </a:spcBef>
                <a:buClrTx/>
                <a:buSzTx/>
                <a:buFontTx/>
                <a:buNone/>
              </a:pPr>
              <a:t>39</a:t>
            </a:fld>
            <a:endParaRPr lang="en-US" altLang="en-US" sz="1600">
              <a:solidFill>
                <a:srgbClr val="000000"/>
              </a:solidFill>
              <a:latin typeface="Garamond" panose="02020404030301010803" pitchFamily="18" charset="0"/>
            </a:endParaRPr>
          </a:p>
        </p:txBody>
      </p:sp>
      <p:sp>
        <p:nvSpPr>
          <p:cNvPr id="84996" name="Rectangle 71">
            <a:extLst>
              <a:ext uri="{FF2B5EF4-FFF2-40B4-BE49-F238E27FC236}">
                <a16:creationId xmlns:a16="http://schemas.microsoft.com/office/drawing/2014/main" id="{4C204D6F-C7E6-4183-AEBB-5FEE9B4D7EAC}"/>
              </a:ext>
            </a:extLst>
          </p:cNvPr>
          <p:cNvSpPr>
            <a:spLocks noChangeArrowheads="1"/>
          </p:cNvSpPr>
          <p:nvPr/>
        </p:nvSpPr>
        <p:spPr bwMode="auto">
          <a:xfrm>
            <a:off x="6691313" y="2886075"/>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TextBox 72">
            <a:extLst>
              <a:ext uri="{FF2B5EF4-FFF2-40B4-BE49-F238E27FC236}">
                <a16:creationId xmlns:a16="http://schemas.microsoft.com/office/drawing/2014/main" id="{ACB33215-5B13-456D-B22D-698DA5863F60}"/>
              </a:ext>
            </a:extLst>
          </p:cNvPr>
          <p:cNvSpPr txBox="1">
            <a:spLocks noChangeArrowheads="1"/>
          </p:cNvSpPr>
          <p:nvPr/>
        </p:nvSpPr>
        <p:spPr bwMode="auto">
          <a:xfrm>
            <a:off x="7580313" y="3273425"/>
            <a:ext cx="1222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8-bit address</a:t>
            </a:r>
          </a:p>
        </p:txBody>
      </p:sp>
      <p:cxnSp>
        <p:nvCxnSpPr>
          <p:cNvPr id="84998" name="Straight Connector 74">
            <a:extLst>
              <a:ext uri="{FF2B5EF4-FFF2-40B4-BE49-F238E27FC236}">
                <a16:creationId xmlns:a16="http://schemas.microsoft.com/office/drawing/2014/main" id="{6AB4AA8E-5A48-48D2-88B0-E073B6C15145}"/>
              </a:ext>
            </a:extLst>
          </p:cNvPr>
          <p:cNvCxnSpPr>
            <a:cxnSpLocks noChangeShapeType="1"/>
          </p:cNvCxnSpPr>
          <p:nvPr/>
        </p:nvCxnSpPr>
        <p:spPr bwMode="auto">
          <a:xfrm rot="5400000">
            <a:off x="7461250" y="3052762"/>
            <a:ext cx="33178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4999" name="Straight Connector 75">
            <a:extLst>
              <a:ext uri="{FF2B5EF4-FFF2-40B4-BE49-F238E27FC236}">
                <a16:creationId xmlns:a16="http://schemas.microsoft.com/office/drawing/2014/main" id="{A6D7DE0C-A9EC-4F7D-986B-4010BF52A534}"/>
              </a:ext>
            </a:extLst>
          </p:cNvPr>
          <p:cNvCxnSpPr>
            <a:cxnSpLocks noChangeShapeType="1"/>
          </p:cNvCxnSpPr>
          <p:nvPr/>
        </p:nvCxnSpPr>
        <p:spPr bwMode="auto">
          <a:xfrm rot="5400000">
            <a:off x="6925469" y="3051969"/>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00" name="TextBox 78">
            <a:extLst>
              <a:ext uri="{FF2B5EF4-FFF2-40B4-BE49-F238E27FC236}">
                <a16:creationId xmlns:a16="http://schemas.microsoft.com/office/drawing/2014/main" id="{E13DF367-AD1B-4AE8-BD88-1D8CD727E105}"/>
              </a:ext>
            </a:extLst>
          </p:cNvPr>
          <p:cNvSpPr txBox="1">
            <a:spLocks noChangeArrowheads="1"/>
          </p:cNvSpPr>
          <p:nvPr/>
        </p:nvSpPr>
        <p:spPr bwMode="auto">
          <a:xfrm>
            <a:off x="6586538" y="2535237"/>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01" name="TextBox 80">
            <a:extLst>
              <a:ext uri="{FF2B5EF4-FFF2-40B4-BE49-F238E27FC236}">
                <a16:creationId xmlns:a16="http://schemas.microsoft.com/office/drawing/2014/main" id="{E495ADA4-99EC-4F81-B623-B3744A153E2E}"/>
              </a:ext>
            </a:extLst>
          </p:cNvPr>
          <p:cNvSpPr txBox="1">
            <a:spLocks noChangeArrowheads="1"/>
          </p:cNvSpPr>
          <p:nvPr/>
        </p:nvSpPr>
        <p:spPr bwMode="auto">
          <a:xfrm>
            <a:off x="7046913" y="25495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02" name="TextBox 81">
            <a:extLst>
              <a:ext uri="{FF2B5EF4-FFF2-40B4-BE49-F238E27FC236}">
                <a16:creationId xmlns:a16="http://schemas.microsoft.com/office/drawing/2014/main" id="{D961CBCE-43BA-406A-83E9-2A229E41965C}"/>
              </a:ext>
            </a:extLst>
          </p:cNvPr>
          <p:cNvSpPr txBox="1">
            <a:spLocks noChangeArrowheads="1"/>
          </p:cNvSpPr>
          <p:nvPr/>
        </p:nvSpPr>
        <p:spPr bwMode="auto">
          <a:xfrm>
            <a:off x="7659688" y="2549525"/>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03" name="TextBox 82">
            <a:extLst>
              <a:ext uri="{FF2B5EF4-FFF2-40B4-BE49-F238E27FC236}">
                <a16:creationId xmlns:a16="http://schemas.microsoft.com/office/drawing/2014/main" id="{827EAF5C-C56D-4439-9279-C971640DD554}"/>
              </a:ext>
            </a:extLst>
          </p:cNvPr>
          <p:cNvSpPr txBox="1">
            <a:spLocks noChangeArrowheads="1"/>
          </p:cNvSpPr>
          <p:nvPr/>
        </p:nvSpPr>
        <p:spPr bwMode="auto">
          <a:xfrm>
            <a:off x="7626350" y="288607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4" name="TextBox 83">
            <a:extLst>
              <a:ext uri="{FF2B5EF4-FFF2-40B4-BE49-F238E27FC236}">
                <a16:creationId xmlns:a16="http://schemas.microsoft.com/office/drawing/2014/main" id="{F01B60E5-1BF4-4510-8302-5FB5242FC14A}"/>
              </a:ext>
            </a:extLst>
          </p:cNvPr>
          <p:cNvSpPr txBox="1">
            <a:spLocks noChangeArrowheads="1"/>
          </p:cNvSpPr>
          <p:nvPr/>
        </p:nvSpPr>
        <p:spPr bwMode="auto">
          <a:xfrm>
            <a:off x="7092950" y="2884487"/>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5" name="TextBox 84">
            <a:extLst>
              <a:ext uri="{FF2B5EF4-FFF2-40B4-BE49-F238E27FC236}">
                <a16:creationId xmlns:a16="http://schemas.microsoft.com/office/drawing/2014/main" id="{1F2B7B49-48A6-416C-B555-BF0C9F7F2BC1}"/>
              </a:ext>
            </a:extLst>
          </p:cNvPr>
          <p:cNvSpPr txBox="1">
            <a:spLocks noChangeArrowheads="1"/>
          </p:cNvSpPr>
          <p:nvPr/>
        </p:nvSpPr>
        <p:spPr bwMode="auto">
          <a:xfrm>
            <a:off x="6691313" y="2901950"/>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spTree>
    <p:extLst>
      <p:ext uri="{BB962C8B-B14F-4D97-AF65-F5344CB8AC3E}">
        <p14:creationId xmlns:p14="http://schemas.microsoft.com/office/powerpoint/2010/main" val="1556339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0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4994">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4994">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4994">
                                            <p:txEl>
                                              <p:pRg st="8" end="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49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p:bldP spid="85000" grpId="0"/>
      <p:bldP spid="85001" grpId="0"/>
      <p:bldP spid="85002" grpId="0"/>
      <p:bldP spid="85003" grpId="0"/>
      <p:bldP spid="85004" grpId="0"/>
      <p:bldP spid="850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a:extLst>
              <a:ext uri="{FF2B5EF4-FFF2-40B4-BE49-F238E27FC236}">
                <a16:creationId xmlns:a16="http://schemas.microsoft.com/office/drawing/2014/main" id="{3E075E87-953A-4195-809D-64CC862CBFE3}"/>
              </a:ext>
            </a:extLst>
          </p:cNvPr>
          <p:cNvSpPr>
            <a:spLocks noGrp="1"/>
          </p:cNvSpPr>
          <p:nvPr>
            <p:ph type="title"/>
          </p:nvPr>
        </p:nvSpPr>
        <p:spPr/>
        <p:txBody>
          <a:bodyPr/>
          <a:lstStyle/>
          <a:p>
            <a:r>
              <a:rPr lang="en-US" altLang="en-US" dirty="0">
                <a:ea typeface="ＭＳ Ｐゴシック" panose="020B0600070205080204" pitchFamily="34" charset="-128"/>
              </a:rPr>
              <a:t>Memory (Programmer’s View) </a:t>
            </a:r>
          </a:p>
        </p:txBody>
      </p:sp>
      <p:sp>
        <p:nvSpPr>
          <p:cNvPr id="163842" name="Slide Number Placeholder 3">
            <a:extLst>
              <a:ext uri="{FF2B5EF4-FFF2-40B4-BE49-F238E27FC236}">
                <a16:creationId xmlns:a16="http://schemas.microsoft.com/office/drawing/2014/main" id="{9F22F250-50FC-413D-8612-57CE419352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6A8EE2F-609D-4575-BAAE-62A2C18BF745}" type="slidenum">
              <a:rPr lang="en-US" altLang="en-US" sz="1600">
                <a:solidFill>
                  <a:srgbClr val="000000"/>
                </a:solidFill>
                <a:latin typeface="Garamond" panose="02020404030301010803" pitchFamily="18" charset="0"/>
              </a:rPr>
              <a:pPr eaLnBrk="1" hangingPunct="1">
                <a:spcBef>
                  <a:spcPct val="0"/>
                </a:spcBef>
                <a:buClrTx/>
                <a:buSzTx/>
                <a:buFontTx/>
                <a:buNone/>
              </a:pPr>
              <a:t>4</a:t>
            </a:fld>
            <a:endParaRPr lang="en-US" altLang="en-US" sz="1600">
              <a:solidFill>
                <a:srgbClr val="000000"/>
              </a:solidFill>
              <a:latin typeface="Garamond" panose="02020404030301010803" pitchFamily="18" charset="0"/>
            </a:endParaRPr>
          </a:p>
        </p:txBody>
      </p:sp>
      <p:pic>
        <p:nvPicPr>
          <p:cNvPr id="163843" name="Picture 5">
            <a:extLst>
              <a:ext uri="{FF2B5EF4-FFF2-40B4-BE49-F238E27FC236}">
                <a16:creationId xmlns:a16="http://schemas.microsoft.com/office/drawing/2014/main" id="{6624D19C-3ACC-455D-98D3-78D91BF8BF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1465943"/>
            <a:ext cx="70231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87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a:extLst>
              <a:ext uri="{FF2B5EF4-FFF2-40B4-BE49-F238E27FC236}">
                <a16:creationId xmlns:a16="http://schemas.microsoft.com/office/drawing/2014/main" id="{3DDCE32C-BDDE-4E85-98BE-841152592DFA}"/>
              </a:ext>
            </a:extLst>
          </p:cNvPr>
          <p:cNvSpPr>
            <a:spLocks noGrp="1"/>
          </p:cNvSpPr>
          <p:nvPr>
            <p:ph type="title"/>
          </p:nvPr>
        </p:nvSpPr>
        <p:spPr>
          <a:xfrm>
            <a:off x="228600" y="152400"/>
            <a:ext cx="8610600" cy="871538"/>
          </a:xfrm>
        </p:spPr>
        <p:txBody>
          <a:bodyPr>
            <a:normAutofit fontScale="90000"/>
          </a:bodyPr>
          <a:lstStyle/>
          <a:p>
            <a:r>
              <a:rPr lang="en-US" altLang="en-US" sz="3600">
                <a:ea typeface="ＭＳ Ｐゴシック" panose="020B0600070205080204" pitchFamily="34" charset="-128"/>
              </a:rPr>
              <a:t>Direct-Mapped Cache: Placement and Access</a:t>
            </a:r>
          </a:p>
        </p:txBody>
      </p:sp>
      <p:sp>
        <p:nvSpPr>
          <p:cNvPr id="82946" name="Content Placeholder 2">
            <a:extLst>
              <a:ext uri="{FF2B5EF4-FFF2-40B4-BE49-F238E27FC236}">
                <a16:creationId xmlns:a16="http://schemas.microsoft.com/office/drawing/2014/main" id="{4DF91514-B34D-4B8D-8750-CAE62FF2A7A8}"/>
              </a:ext>
            </a:extLst>
          </p:cNvPr>
          <p:cNvSpPr>
            <a:spLocks noGrp="1"/>
          </p:cNvSpPr>
          <p:nvPr>
            <p:ph idx="1"/>
          </p:nvPr>
        </p:nvSpPr>
        <p:spPr>
          <a:xfrm>
            <a:off x="2114550" y="996950"/>
            <a:ext cx="6796088" cy="1531938"/>
          </a:xfrm>
        </p:spPr>
        <p:txBody>
          <a:bodyPr>
            <a:normAutofit fontScale="25000" lnSpcReduction="20000"/>
          </a:bodyPr>
          <a:lstStyle/>
          <a:p>
            <a:r>
              <a:rPr lang="en-US" altLang="en-US" sz="9600" dirty="0">
                <a:ea typeface="ＭＳ Ｐゴシック" panose="020B0600070205080204" pitchFamily="34" charset="-128"/>
              </a:rPr>
              <a:t>Assume byte-addressable memory: 256 bytes, 8-byte blocks </a:t>
            </a:r>
            <a:r>
              <a:rPr lang="en-US" altLang="en-US" sz="9600" dirty="0">
                <a:ea typeface="ＭＳ Ｐゴシック" panose="020B0600070205080204" pitchFamily="34" charset="-128"/>
                <a:sym typeface="Wingdings" panose="05000000000000000000" pitchFamily="2" charset="2"/>
              </a:rPr>
              <a:t> 32 blocks</a:t>
            </a:r>
          </a:p>
          <a:p>
            <a:r>
              <a:rPr lang="en-US" altLang="en-US" sz="9600" dirty="0">
                <a:ea typeface="ＭＳ Ｐゴシック" panose="020B0600070205080204" pitchFamily="34" charset="-128"/>
                <a:sym typeface="Wingdings" panose="05000000000000000000" pitchFamily="2" charset="2"/>
              </a:rPr>
              <a:t>Assume cache: 64 bytes, 8 blocks</a:t>
            </a:r>
          </a:p>
          <a:p>
            <a:pPr lvl="1"/>
            <a:r>
              <a:rPr lang="en-US" altLang="en-US" sz="8000" dirty="0">
                <a:solidFill>
                  <a:srgbClr val="FF0000"/>
                </a:solidFill>
                <a:ea typeface="ＭＳ Ｐゴシック" panose="020B0600070205080204" pitchFamily="34" charset="-128"/>
                <a:sym typeface="Wingdings" panose="05000000000000000000" pitchFamily="2" charset="2"/>
              </a:rPr>
              <a:t>Direct-mapped: A block can go to only one location</a:t>
            </a: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8000" dirty="0">
              <a:solidFill>
                <a:srgbClr val="FF0000"/>
              </a:solidFill>
              <a:ea typeface="ＭＳ Ｐゴシック" panose="020B0600070205080204" pitchFamily="34" charset="-128"/>
              <a:sym typeface="Wingdings" panose="05000000000000000000" pitchFamily="2" charset="2"/>
            </a:endParaRPr>
          </a:p>
          <a:p>
            <a:pPr lvl="1"/>
            <a:r>
              <a:rPr lang="en-US" altLang="en-US" sz="8000" dirty="0">
                <a:solidFill>
                  <a:srgbClr val="FF0000"/>
                </a:solidFill>
                <a:ea typeface="ＭＳ Ｐゴシック" panose="020B0600070205080204" pitchFamily="34" charset="-128"/>
                <a:sym typeface="Wingdings" panose="05000000000000000000" pitchFamily="2" charset="2"/>
              </a:rPr>
              <a:t>Addresses with same index contend for the same location: Cause conflict misses</a:t>
            </a:r>
            <a:endParaRPr lang="en-US" altLang="en-US" sz="8000" dirty="0">
              <a:solidFill>
                <a:srgbClr val="FF0000"/>
              </a:solidFill>
              <a:ea typeface="ＭＳ Ｐゴシック" panose="020B0600070205080204" pitchFamily="34" charset="-128"/>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p:txBody>
      </p:sp>
      <p:sp>
        <p:nvSpPr>
          <p:cNvPr id="204803" name="Slide Number Placeholder 3">
            <a:extLst>
              <a:ext uri="{FF2B5EF4-FFF2-40B4-BE49-F238E27FC236}">
                <a16:creationId xmlns:a16="http://schemas.microsoft.com/office/drawing/2014/main" id="{7F8C962C-3FE9-466A-91A3-F6BA81FCD8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C9BDC7E-8011-47E7-9CAB-091CBBD0F1AD}" type="slidenum">
              <a:rPr lang="en-US" altLang="en-US" sz="1600">
                <a:solidFill>
                  <a:srgbClr val="000000"/>
                </a:solidFill>
                <a:latin typeface="Garamond" panose="02020404030301010803" pitchFamily="18" charset="0"/>
              </a:rPr>
              <a:pPr eaLnBrk="1" hangingPunct="1">
                <a:spcBef>
                  <a:spcPct val="0"/>
                </a:spcBef>
                <a:buClrTx/>
                <a:buSzTx/>
                <a:buFontTx/>
                <a:buNone/>
              </a:pPr>
              <a:t>40</a:t>
            </a:fld>
            <a:endParaRPr lang="en-US" altLang="en-US" sz="1600">
              <a:solidFill>
                <a:srgbClr val="000000"/>
              </a:solidFill>
              <a:latin typeface="Garamond" panose="02020404030301010803" pitchFamily="18" charset="0"/>
            </a:endParaRPr>
          </a:p>
        </p:txBody>
      </p:sp>
      <p:grpSp>
        <p:nvGrpSpPr>
          <p:cNvPr id="82948" name="Group 50">
            <a:extLst>
              <a:ext uri="{FF2B5EF4-FFF2-40B4-BE49-F238E27FC236}">
                <a16:creationId xmlns:a16="http://schemas.microsoft.com/office/drawing/2014/main" id="{C926B70E-7DC5-456A-97A0-2E494CAE7139}"/>
              </a:ext>
            </a:extLst>
          </p:cNvPr>
          <p:cNvGrpSpPr>
            <a:grpSpLocks/>
          </p:cNvGrpSpPr>
          <p:nvPr/>
        </p:nvGrpSpPr>
        <p:grpSpPr bwMode="auto">
          <a:xfrm>
            <a:off x="369888" y="1023938"/>
            <a:ext cx="1477962" cy="5356225"/>
            <a:chOff x="369455" y="1171281"/>
            <a:chExt cx="1477818" cy="5357096"/>
          </a:xfrm>
        </p:grpSpPr>
        <p:grpSp>
          <p:nvGrpSpPr>
            <p:cNvPr id="204856" name="Group 48">
              <a:extLst>
                <a:ext uri="{FF2B5EF4-FFF2-40B4-BE49-F238E27FC236}">
                  <a16:creationId xmlns:a16="http://schemas.microsoft.com/office/drawing/2014/main" id="{3C62C95A-1A4F-4574-A5FA-9D301B9BEFC1}"/>
                </a:ext>
              </a:extLst>
            </p:cNvPr>
            <p:cNvGrpSpPr>
              <a:grpSpLocks/>
            </p:cNvGrpSpPr>
            <p:nvPr/>
          </p:nvGrpSpPr>
          <p:grpSpPr bwMode="auto">
            <a:xfrm>
              <a:off x="369455" y="1171281"/>
              <a:ext cx="1477818" cy="2678548"/>
              <a:chOff x="554182" y="1985841"/>
              <a:chExt cx="1477818" cy="2678548"/>
            </a:xfrm>
          </p:grpSpPr>
          <p:grpSp>
            <p:nvGrpSpPr>
              <p:cNvPr id="204880" name="Group 14">
                <a:extLst>
                  <a:ext uri="{FF2B5EF4-FFF2-40B4-BE49-F238E27FC236}">
                    <a16:creationId xmlns:a16="http://schemas.microsoft.com/office/drawing/2014/main" id="{57013CEB-6CCE-454F-B471-AED136BBA624}"/>
                  </a:ext>
                </a:extLst>
              </p:cNvPr>
              <p:cNvGrpSpPr>
                <a:grpSpLocks/>
              </p:cNvGrpSpPr>
              <p:nvPr/>
            </p:nvGrpSpPr>
            <p:grpSpPr bwMode="auto">
              <a:xfrm>
                <a:off x="554182" y="1985841"/>
                <a:ext cx="1477818" cy="1339274"/>
                <a:chOff x="554182" y="2567709"/>
                <a:chExt cx="1477818" cy="1339274"/>
              </a:xfrm>
            </p:grpSpPr>
            <p:grpSp>
              <p:nvGrpSpPr>
                <p:cNvPr id="204892" name="Group 8">
                  <a:extLst>
                    <a:ext uri="{FF2B5EF4-FFF2-40B4-BE49-F238E27FC236}">
                      <a16:creationId xmlns:a16="http://schemas.microsoft.com/office/drawing/2014/main" id="{97A5E810-1A32-47C6-9A49-FA2A1133944F}"/>
                    </a:ext>
                  </a:extLst>
                </p:cNvPr>
                <p:cNvGrpSpPr>
                  <a:grpSpLocks/>
                </p:cNvGrpSpPr>
                <p:nvPr/>
              </p:nvGrpSpPr>
              <p:grpSpPr bwMode="auto">
                <a:xfrm>
                  <a:off x="554182" y="2567709"/>
                  <a:ext cx="1477818" cy="669637"/>
                  <a:chOff x="554182" y="2567709"/>
                  <a:chExt cx="1477818" cy="669637"/>
                </a:xfrm>
              </p:grpSpPr>
              <p:sp>
                <p:nvSpPr>
                  <p:cNvPr id="204898" name="Rectangle 4">
                    <a:extLst>
                      <a:ext uri="{FF2B5EF4-FFF2-40B4-BE49-F238E27FC236}">
                        <a16:creationId xmlns:a16="http://schemas.microsoft.com/office/drawing/2014/main" id="{9F0B0F4A-3C7C-427A-8538-5E445B4987AC}"/>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FF0000"/>
                      </a:solidFill>
                      <a:latin typeface="Arial" panose="020B0604020202020204" pitchFamily="34" charset="0"/>
                    </a:endParaRPr>
                  </a:p>
                </p:txBody>
              </p:sp>
              <p:sp>
                <p:nvSpPr>
                  <p:cNvPr id="204899" name="Rectangle 5">
                    <a:extLst>
                      <a:ext uri="{FF2B5EF4-FFF2-40B4-BE49-F238E27FC236}">
                        <a16:creationId xmlns:a16="http://schemas.microsoft.com/office/drawing/2014/main" id="{9D842640-17E9-45BC-85A2-282F3CCC3068}"/>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0" name="Rectangle 6">
                    <a:extLst>
                      <a:ext uri="{FF2B5EF4-FFF2-40B4-BE49-F238E27FC236}">
                        <a16:creationId xmlns:a16="http://schemas.microsoft.com/office/drawing/2014/main" id="{017B45BB-2028-4708-8544-C796BEB3ADF1}"/>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1" name="Rectangle 7">
                    <a:extLst>
                      <a:ext uri="{FF2B5EF4-FFF2-40B4-BE49-F238E27FC236}">
                        <a16:creationId xmlns:a16="http://schemas.microsoft.com/office/drawing/2014/main" id="{77713BD3-8C12-45C3-83AA-C8B7ED24247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93" name="Group 9">
                  <a:extLst>
                    <a:ext uri="{FF2B5EF4-FFF2-40B4-BE49-F238E27FC236}">
                      <a16:creationId xmlns:a16="http://schemas.microsoft.com/office/drawing/2014/main" id="{E87FFB87-8193-4237-959E-C106AC9F014C}"/>
                    </a:ext>
                  </a:extLst>
                </p:cNvPr>
                <p:cNvGrpSpPr>
                  <a:grpSpLocks/>
                </p:cNvGrpSpPr>
                <p:nvPr/>
              </p:nvGrpSpPr>
              <p:grpSpPr bwMode="auto">
                <a:xfrm>
                  <a:off x="554182" y="3237346"/>
                  <a:ext cx="1477818" cy="669637"/>
                  <a:chOff x="554182" y="2567709"/>
                  <a:chExt cx="1477818" cy="669637"/>
                </a:xfrm>
              </p:grpSpPr>
              <p:sp>
                <p:nvSpPr>
                  <p:cNvPr id="204894" name="Rectangle 10">
                    <a:extLst>
                      <a:ext uri="{FF2B5EF4-FFF2-40B4-BE49-F238E27FC236}">
                        <a16:creationId xmlns:a16="http://schemas.microsoft.com/office/drawing/2014/main" id="{777E0925-F009-45B1-9F48-C3E7FAC35336}"/>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5" name="Rectangle 11">
                    <a:extLst>
                      <a:ext uri="{FF2B5EF4-FFF2-40B4-BE49-F238E27FC236}">
                        <a16:creationId xmlns:a16="http://schemas.microsoft.com/office/drawing/2014/main" id="{C28594F6-0CEF-4C56-A7EA-76CC2A5F64C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6" name="Rectangle 12">
                    <a:extLst>
                      <a:ext uri="{FF2B5EF4-FFF2-40B4-BE49-F238E27FC236}">
                        <a16:creationId xmlns:a16="http://schemas.microsoft.com/office/drawing/2014/main" id="{B0AFACF2-CBBB-4F44-B414-1ED9B4ADF5F4}"/>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7" name="Rectangle 13">
                    <a:extLst>
                      <a:ext uri="{FF2B5EF4-FFF2-40B4-BE49-F238E27FC236}">
                        <a16:creationId xmlns:a16="http://schemas.microsoft.com/office/drawing/2014/main" id="{D4AB6F98-7D06-43EA-ADCE-E14C90DA2B3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81" name="Group 15">
                <a:extLst>
                  <a:ext uri="{FF2B5EF4-FFF2-40B4-BE49-F238E27FC236}">
                    <a16:creationId xmlns:a16="http://schemas.microsoft.com/office/drawing/2014/main" id="{63188253-67D6-4BA4-8EB3-E72BA1D78E27}"/>
                  </a:ext>
                </a:extLst>
              </p:cNvPr>
              <p:cNvGrpSpPr>
                <a:grpSpLocks/>
              </p:cNvGrpSpPr>
              <p:nvPr/>
            </p:nvGrpSpPr>
            <p:grpSpPr bwMode="auto">
              <a:xfrm>
                <a:off x="554182" y="3325115"/>
                <a:ext cx="1477818" cy="1339274"/>
                <a:chOff x="554182" y="2567709"/>
                <a:chExt cx="1477818" cy="1339274"/>
              </a:xfrm>
            </p:grpSpPr>
            <p:grpSp>
              <p:nvGrpSpPr>
                <p:cNvPr id="204882" name="Group 8">
                  <a:extLst>
                    <a:ext uri="{FF2B5EF4-FFF2-40B4-BE49-F238E27FC236}">
                      <a16:creationId xmlns:a16="http://schemas.microsoft.com/office/drawing/2014/main" id="{6943D8E9-28A1-4D3B-816A-387BF622517F}"/>
                    </a:ext>
                  </a:extLst>
                </p:cNvPr>
                <p:cNvGrpSpPr>
                  <a:grpSpLocks/>
                </p:cNvGrpSpPr>
                <p:nvPr/>
              </p:nvGrpSpPr>
              <p:grpSpPr bwMode="auto">
                <a:xfrm>
                  <a:off x="554182" y="2567709"/>
                  <a:ext cx="1477818" cy="669637"/>
                  <a:chOff x="554182" y="2567709"/>
                  <a:chExt cx="1477818" cy="669637"/>
                </a:xfrm>
              </p:grpSpPr>
              <p:sp>
                <p:nvSpPr>
                  <p:cNvPr id="204888" name="Rectangle 22">
                    <a:extLst>
                      <a:ext uri="{FF2B5EF4-FFF2-40B4-BE49-F238E27FC236}">
                        <a16:creationId xmlns:a16="http://schemas.microsoft.com/office/drawing/2014/main" id="{46F5F822-7B67-46D9-866E-14AD4EB96B0F}"/>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9" name="Rectangle 23">
                    <a:extLst>
                      <a:ext uri="{FF2B5EF4-FFF2-40B4-BE49-F238E27FC236}">
                        <a16:creationId xmlns:a16="http://schemas.microsoft.com/office/drawing/2014/main" id="{88A7160C-D06B-4598-B13B-105A04BB959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0" name="Rectangle 24">
                    <a:extLst>
                      <a:ext uri="{FF2B5EF4-FFF2-40B4-BE49-F238E27FC236}">
                        <a16:creationId xmlns:a16="http://schemas.microsoft.com/office/drawing/2014/main" id="{7C822F50-39D4-4854-A29B-5E6DD753EC5D}"/>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1" name="Rectangle 25">
                    <a:extLst>
                      <a:ext uri="{FF2B5EF4-FFF2-40B4-BE49-F238E27FC236}">
                        <a16:creationId xmlns:a16="http://schemas.microsoft.com/office/drawing/2014/main" id="{845AFFAA-2087-45AC-895A-5AB1E847A132}"/>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83" name="Group 9">
                  <a:extLst>
                    <a:ext uri="{FF2B5EF4-FFF2-40B4-BE49-F238E27FC236}">
                      <a16:creationId xmlns:a16="http://schemas.microsoft.com/office/drawing/2014/main" id="{673B5601-0B2D-44AD-B43D-FDCDA7F8D232}"/>
                    </a:ext>
                  </a:extLst>
                </p:cNvPr>
                <p:cNvGrpSpPr>
                  <a:grpSpLocks/>
                </p:cNvGrpSpPr>
                <p:nvPr/>
              </p:nvGrpSpPr>
              <p:grpSpPr bwMode="auto">
                <a:xfrm>
                  <a:off x="554182" y="3237346"/>
                  <a:ext cx="1477818" cy="669637"/>
                  <a:chOff x="554182" y="2567709"/>
                  <a:chExt cx="1477818" cy="669637"/>
                </a:xfrm>
              </p:grpSpPr>
              <p:sp>
                <p:nvSpPr>
                  <p:cNvPr id="204884" name="Rectangle 18">
                    <a:extLst>
                      <a:ext uri="{FF2B5EF4-FFF2-40B4-BE49-F238E27FC236}">
                        <a16:creationId xmlns:a16="http://schemas.microsoft.com/office/drawing/2014/main" id="{80D93FF8-DAF6-4F0F-8150-1FCE6895B25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5" name="Rectangle 19">
                    <a:extLst>
                      <a:ext uri="{FF2B5EF4-FFF2-40B4-BE49-F238E27FC236}">
                        <a16:creationId xmlns:a16="http://schemas.microsoft.com/office/drawing/2014/main" id="{2A4F3136-DF7F-428C-9161-261086DFB002}"/>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6" name="Rectangle 20">
                    <a:extLst>
                      <a:ext uri="{FF2B5EF4-FFF2-40B4-BE49-F238E27FC236}">
                        <a16:creationId xmlns:a16="http://schemas.microsoft.com/office/drawing/2014/main" id="{011D6D58-4FE0-49BB-8ED6-38219281F13C}"/>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7" name="Rectangle 21">
                    <a:extLst>
                      <a:ext uri="{FF2B5EF4-FFF2-40B4-BE49-F238E27FC236}">
                        <a16:creationId xmlns:a16="http://schemas.microsoft.com/office/drawing/2014/main" id="{4A8C7B9F-7745-4AA5-AADF-43D12DAA41DD}"/>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nvGrpSpPr>
            <p:cNvPr id="204857" name="Group 49">
              <a:extLst>
                <a:ext uri="{FF2B5EF4-FFF2-40B4-BE49-F238E27FC236}">
                  <a16:creationId xmlns:a16="http://schemas.microsoft.com/office/drawing/2014/main" id="{AA61A705-909A-4F15-8ECF-D56CD0CBA060}"/>
                </a:ext>
              </a:extLst>
            </p:cNvPr>
            <p:cNvGrpSpPr>
              <a:grpSpLocks/>
            </p:cNvGrpSpPr>
            <p:nvPr/>
          </p:nvGrpSpPr>
          <p:grpSpPr bwMode="auto">
            <a:xfrm>
              <a:off x="369455" y="3849829"/>
              <a:ext cx="1477818" cy="2678548"/>
              <a:chOff x="2433782" y="3512702"/>
              <a:chExt cx="1477818" cy="2678548"/>
            </a:xfrm>
          </p:grpSpPr>
          <p:grpSp>
            <p:nvGrpSpPr>
              <p:cNvPr id="204858" name="Group 26">
                <a:extLst>
                  <a:ext uri="{FF2B5EF4-FFF2-40B4-BE49-F238E27FC236}">
                    <a16:creationId xmlns:a16="http://schemas.microsoft.com/office/drawing/2014/main" id="{E916EC71-C9BF-47AA-8293-7EDB3281E609}"/>
                  </a:ext>
                </a:extLst>
              </p:cNvPr>
              <p:cNvGrpSpPr>
                <a:grpSpLocks/>
              </p:cNvGrpSpPr>
              <p:nvPr/>
            </p:nvGrpSpPr>
            <p:grpSpPr bwMode="auto">
              <a:xfrm>
                <a:off x="2433782" y="3512702"/>
                <a:ext cx="1477818" cy="1339274"/>
                <a:chOff x="554182" y="2567709"/>
                <a:chExt cx="1477818" cy="1339274"/>
              </a:xfrm>
            </p:grpSpPr>
            <p:grpSp>
              <p:nvGrpSpPr>
                <p:cNvPr id="204870" name="Group 8">
                  <a:extLst>
                    <a:ext uri="{FF2B5EF4-FFF2-40B4-BE49-F238E27FC236}">
                      <a16:creationId xmlns:a16="http://schemas.microsoft.com/office/drawing/2014/main" id="{B27F9C52-809C-4CCD-B89E-3F7C88586069}"/>
                    </a:ext>
                  </a:extLst>
                </p:cNvPr>
                <p:cNvGrpSpPr>
                  <a:grpSpLocks/>
                </p:cNvGrpSpPr>
                <p:nvPr/>
              </p:nvGrpSpPr>
              <p:grpSpPr bwMode="auto">
                <a:xfrm>
                  <a:off x="554182" y="2567709"/>
                  <a:ext cx="1477818" cy="669637"/>
                  <a:chOff x="554182" y="2567709"/>
                  <a:chExt cx="1477818" cy="669637"/>
                </a:xfrm>
              </p:grpSpPr>
              <p:sp>
                <p:nvSpPr>
                  <p:cNvPr id="204876" name="Rectangle 33">
                    <a:extLst>
                      <a:ext uri="{FF2B5EF4-FFF2-40B4-BE49-F238E27FC236}">
                        <a16:creationId xmlns:a16="http://schemas.microsoft.com/office/drawing/2014/main" id="{9F4954CD-7684-4623-A682-C9E1D82020DE}"/>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7" name="Rectangle 34">
                    <a:extLst>
                      <a:ext uri="{FF2B5EF4-FFF2-40B4-BE49-F238E27FC236}">
                        <a16:creationId xmlns:a16="http://schemas.microsoft.com/office/drawing/2014/main" id="{F462767E-F777-49C9-8925-9DC7C26F4FCF}"/>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8" name="Rectangle 35">
                    <a:extLst>
                      <a:ext uri="{FF2B5EF4-FFF2-40B4-BE49-F238E27FC236}">
                        <a16:creationId xmlns:a16="http://schemas.microsoft.com/office/drawing/2014/main" id="{E305BA5E-7E74-4087-B3A6-307C94EF2F1B}"/>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9" name="Rectangle 36">
                    <a:extLst>
                      <a:ext uri="{FF2B5EF4-FFF2-40B4-BE49-F238E27FC236}">
                        <a16:creationId xmlns:a16="http://schemas.microsoft.com/office/drawing/2014/main" id="{9AA709CD-467D-41EE-B46B-2FA725043D9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71" name="Group 9">
                  <a:extLst>
                    <a:ext uri="{FF2B5EF4-FFF2-40B4-BE49-F238E27FC236}">
                      <a16:creationId xmlns:a16="http://schemas.microsoft.com/office/drawing/2014/main" id="{512BCB15-9C46-41DE-9619-5B4EE4220CB3}"/>
                    </a:ext>
                  </a:extLst>
                </p:cNvPr>
                <p:cNvGrpSpPr>
                  <a:grpSpLocks/>
                </p:cNvGrpSpPr>
                <p:nvPr/>
              </p:nvGrpSpPr>
              <p:grpSpPr bwMode="auto">
                <a:xfrm>
                  <a:off x="554182" y="3237346"/>
                  <a:ext cx="1477818" cy="669637"/>
                  <a:chOff x="554182" y="2567709"/>
                  <a:chExt cx="1477818" cy="669637"/>
                </a:xfrm>
              </p:grpSpPr>
              <p:sp>
                <p:nvSpPr>
                  <p:cNvPr id="204872" name="Rectangle 29">
                    <a:extLst>
                      <a:ext uri="{FF2B5EF4-FFF2-40B4-BE49-F238E27FC236}">
                        <a16:creationId xmlns:a16="http://schemas.microsoft.com/office/drawing/2014/main" id="{009FF956-9904-41CF-B6B0-32CCA477D98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3" name="Rectangle 30">
                    <a:extLst>
                      <a:ext uri="{FF2B5EF4-FFF2-40B4-BE49-F238E27FC236}">
                        <a16:creationId xmlns:a16="http://schemas.microsoft.com/office/drawing/2014/main" id="{92052BCE-B194-4170-80BB-FEEE9A05C4B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4" name="Rectangle 31">
                    <a:extLst>
                      <a:ext uri="{FF2B5EF4-FFF2-40B4-BE49-F238E27FC236}">
                        <a16:creationId xmlns:a16="http://schemas.microsoft.com/office/drawing/2014/main" id="{12FB9F87-243B-4A9C-A0B4-F93BEE0BB773}"/>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5" name="Rectangle 32">
                    <a:extLst>
                      <a:ext uri="{FF2B5EF4-FFF2-40B4-BE49-F238E27FC236}">
                        <a16:creationId xmlns:a16="http://schemas.microsoft.com/office/drawing/2014/main" id="{3D097E77-C47F-4DD1-955F-B652ADE14F8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59" name="Group 37">
                <a:extLst>
                  <a:ext uri="{FF2B5EF4-FFF2-40B4-BE49-F238E27FC236}">
                    <a16:creationId xmlns:a16="http://schemas.microsoft.com/office/drawing/2014/main" id="{1774C4BA-E5B8-4DC8-A321-FC591DE2ED19}"/>
                  </a:ext>
                </a:extLst>
              </p:cNvPr>
              <p:cNvGrpSpPr>
                <a:grpSpLocks/>
              </p:cNvGrpSpPr>
              <p:nvPr/>
            </p:nvGrpSpPr>
            <p:grpSpPr bwMode="auto">
              <a:xfrm>
                <a:off x="2433782" y="4851976"/>
                <a:ext cx="1477818" cy="1339274"/>
                <a:chOff x="554182" y="2567709"/>
                <a:chExt cx="1477818" cy="1339274"/>
              </a:xfrm>
            </p:grpSpPr>
            <p:grpSp>
              <p:nvGrpSpPr>
                <p:cNvPr id="204860" name="Group 8">
                  <a:extLst>
                    <a:ext uri="{FF2B5EF4-FFF2-40B4-BE49-F238E27FC236}">
                      <a16:creationId xmlns:a16="http://schemas.microsoft.com/office/drawing/2014/main" id="{3010DCE5-BE9F-4632-AD2B-B5A106B4FEC0}"/>
                    </a:ext>
                  </a:extLst>
                </p:cNvPr>
                <p:cNvGrpSpPr>
                  <a:grpSpLocks/>
                </p:cNvGrpSpPr>
                <p:nvPr/>
              </p:nvGrpSpPr>
              <p:grpSpPr bwMode="auto">
                <a:xfrm>
                  <a:off x="554182" y="2567709"/>
                  <a:ext cx="1477818" cy="669637"/>
                  <a:chOff x="554182" y="2567709"/>
                  <a:chExt cx="1477818" cy="669637"/>
                </a:xfrm>
              </p:grpSpPr>
              <p:sp>
                <p:nvSpPr>
                  <p:cNvPr id="204866" name="Rectangle 44">
                    <a:extLst>
                      <a:ext uri="{FF2B5EF4-FFF2-40B4-BE49-F238E27FC236}">
                        <a16:creationId xmlns:a16="http://schemas.microsoft.com/office/drawing/2014/main" id="{3A47AC2F-5756-4962-83AB-78A0880B3FA3}"/>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7" name="Rectangle 45">
                    <a:extLst>
                      <a:ext uri="{FF2B5EF4-FFF2-40B4-BE49-F238E27FC236}">
                        <a16:creationId xmlns:a16="http://schemas.microsoft.com/office/drawing/2014/main" id="{F3E121F3-83E3-4692-9756-EFD9A5FA910D}"/>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8" name="Rectangle 46">
                    <a:extLst>
                      <a:ext uri="{FF2B5EF4-FFF2-40B4-BE49-F238E27FC236}">
                        <a16:creationId xmlns:a16="http://schemas.microsoft.com/office/drawing/2014/main" id="{D96BAEE5-564B-4EC2-8894-F9CDB12BBC5E}"/>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9" name="Rectangle 47">
                    <a:extLst>
                      <a:ext uri="{FF2B5EF4-FFF2-40B4-BE49-F238E27FC236}">
                        <a16:creationId xmlns:a16="http://schemas.microsoft.com/office/drawing/2014/main" id="{1435A390-BDE2-403F-B3C4-DEC22FCEF84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61" name="Group 9">
                  <a:extLst>
                    <a:ext uri="{FF2B5EF4-FFF2-40B4-BE49-F238E27FC236}">
                      <a16:creationId xmlns:a16="http://schemas.microsoft.com/office/drawing/2014/main" id="{ADF4DCAD-4635-418E-A5A7-17E1E42D9412}"/>
                    </a:ext>
                  </a:extLst>
                </p:cNvPr>
                <p:cNvGrpSpPr>
                  <a:grpSpLocks/>
                </p:cNvGrpSpPr>
                <p:nvPr/>
              </p:nvGrpSpPr>
              <p:grpSpPr bwMode="auto">
                <a:xfrm>
                  <a:off x="554182" y="3237346"/>
                  <a:ext cx="1477818" cy="669637"/>
                  <a:chOff x="554182" y="2567709"/>
                  <a:chExt cx="1477818" cy="669637"/>
                </a:xfrm>
              </p:grpSpPr>
              <p:sp>
                <p:nvSpPr>
                  <p:cNvPr id="204862" name="Rectangle 40">
                    <a:extLst>
                      <a:ext uri="{FF2B5EF4-FFF2-40B4-BE49-F238E27FC236}">
                        <a16:creationId xmlns:a16="http://schemas.microsoft.com/office/drawing/2014/main" id="{48454144-DF67-4FAC-90E0-D2D886776644}"/>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3" name="Rectangle 41">
                    <a:extLst>
                      <a:ext uri="{FF2B5EF4-FFF2-40B4-BE49-F238E27FC236}">
                        <a16:creationId xmlns:a16="http://schemas.microsoft.com/office/drawing/2014/main" id="{92E2AE4C-CCAA-4BFC-8F48-52265887274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4" name="Rectangle 42">
                    <a:extLst>
                      <a:ext uri="{FF2B5EF4-FFF2-40B4-BE49-F238E27FC236}">
                        <a16:creationId xmlns:a16="http://schemas.microsoft.com/office/drawing/2014/main" id="{0FB5EEA1-E675-42FF-92E7-96AE313791C2}"/>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5" name="Rectangle 43">
                    <a:extLst>
                      <a:ext uri="{FF2B5EF4-FFF2-40B4-BE49-F238E27FC236}">
                        <a16:creationId xmlns:a16="http://schemas.microsoft.com/office/drawing/2014/main" id="{63BA67DF-FA45-4B58-8463-D1332A052036}"/>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grpSp>
        <p:nvGrpSpPr>
          <p:cNvPr id="82949" name="Group 59">
            <a:extLst>
              <a:ext uri="{FF2B5EF4-FFF2-40B4-BE49-F238E27FC236}">
                <a16:creationId xmlns:a16="http://schemas.microsoft.com/office/drawing/2014/main" id="{6BDCE82E-7FB6-43BF-A56E-928388545111}"/>
              </a:ext>
            </a:extLst>
          </p:cNvPr>
          <p:cNvGrpSpPr>
            <a:grpSpLocks/>
          </p:cNvGrpSpPr>
          <p:nvPr/>
        </p:nvGrpSpPr>
        <p:grpSpPr bwMode="auto">
          <a:xfrm>
            <a:off x="4502150" y="3314700"/>
            <a:ext cx="1477963" cy="1338263"/>
            <a:chOff x="2544619" y="2612161"/>
            <a:chExt cx="1477818" cy="1339274"/>
          </a:xfrm>
        </p:grpSpPr>
        <p:sp>
          <p:nvSpPr>
            <p:cNvPr id="204848" name="Rectangle 51">
              <a:extLst>
                <a:ext uri="{FF2B5EF4-FFF2-40B4-BE49-F238E27FC236}">
                  <a16:creationId xmlns:a16="http://schemas.microsoft.com/office/drawing/2014/main" id="{D1B78678-632A-4529-BF4B-B64B39320C25}"/>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9" name="Rectangle 52">
              <a:extLst>
                <a:ext uri="{FF2B5EF4-FFF2-40B4-BE49-F238E27FC236}">
                  <a16:creationId xmlns:a16="http://schemas.microsoft.com/office/drawing/2014/main" id="{204B749C-F6FE-4D84-997B-D1F8766CD734}"/>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0" name="Rectangle 53">
              <a:extLst>
                <a:ext uri="{FF2B5EF4-FFF2-40B4-BE49-F238E27FC236}">
                  <a16:creationId xmlns:a16="http://schemas.microsoft.com/office/drawing/2014/main" id="{B9C3EBDB-328C-4D6C-AB6A-8A265432F6C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1" name="Rectangle 54">
              <a:extLst>
                <a:ext uri="{FF2B5EF4-FFF2-40B4-BE49-F238E27FC236}">
                  <a16:creationId xmlns:a16="http://schemas.microsoft.com/office/drawing/2014/main" id="{FD668CEE-DC7D-4706-911D-7C209BA939BF}"/>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2" name="Rectangle 55">
              <a:extLst>
                <a:ext uri="{FF2B5EF4-FFF2-40B4-BE49-F238E27FC236}">
                  <a16:creationId xmlns:a16="http://schemas.microsoft.com/office/drawing/2014/main" id="{760A99BB-4FED-4F6F-BD6A-4576E069CC3B}"/>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3" name="Rectangle 56">
              <a:extLst>
                <a:ext uri="{FF2B5EF4-FFF2-40B4-BE49-F238E27FC236}">
                  <a16:creationId xmlns:a16="http://schemas.microsoft.com/office/drawing/2014/main" id="{49056E07-D7F9-4CB5-BC67-1793DC21B6CE}"/>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4" name="Rectangle 57">
              <a:extLst>
                <a:ext uri="{FF2B5EF4-FFF2-40B4-BE49-F238E27FC236}">
                  <a16:creationId xmlns:a16="http://schemas.microsoft.com/office/drawing/2014/main" id="{45866858-BEB4-48B6-AB57-EBF02BC62B0C}"/>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5" name="Rectangle 58">
              <a:extLst>
                <a:ext uri="{FF2B5EF4-FFF2-40B4-BE49-F238E27FC236}">
                  <a16:creationId xmlns:a16="http://schemas.microsoft.com/office/drawing/2014/main" id="{FA58CE3C-883F-4E13-ABC7-5292D1A923E3}"/>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0" name="TextBox 60">
            <a:extLst>
              <a:ext uri="{FF2B5EF4-FFF2-40B4-BE49-F238E27FC236}">
                <a16:creationId xmlns:a16="http://schemas.microsoft.com/office/drawing/2014/main" id="{3622AB14-A33A-4C96-B328-379B1565EE59}"/>
              </a:ext>
            </a:extLst>
          </p:cNvPr>
          <p:cNvSpPr txBox="1">
            <a:spLocks noChangeArrowheads="1"/>
          </p:cNvSpPr>
          <p:nvPr/>
        </p:nvSpPr>
        <p:spPr bwMode="auto">
          <a:xfrm>
            <a:off x="4678363" y="289877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grpSp>
        <p:nvGrpSpPr>
          <p:cNvPr id="82951" name="Group 61">
            <a:extLst>
              <a:ext uri="{FF2B5EF4-FFF2-40B4-BE49-F238E27FC236}">
                <a16:creationId xmlns:a16="http://schemas.microsoft.com/office/drawing/2014/main" id="{09FD18BD-BA5A-422F-A350-EDF203FCB685}"/>
              </a:ext>
            </a:extLst>
          </p:cNvPr>
          <p:cNvGrpSpPr>
            <a:grpSpLocks/>
          </p:cNvGrpSpPr>
          <p:nvPr/>
        </p:nvGrpSpPr>
        <p:grpSpPr bwMode="auto">
          <a:xfrm>
            <a:off x="6400800" y="3309938"/>
            <a:ext cx="1477963" cy="1339850"/>
            <a:chOff x="2544619" y="2612161"/>
            <a:chExt cx="1477818" cy="1339274"/>
          </a:xfrm>
        </p:grpSpPr>
        <p:sp>
          <p:nvSpPr>
            <p:cNvPr id="204840" name="Rectangle 62">
              <a:extLst>
                <a:ext uri="{FF2B5EF4-FFF2-40B4-BE49-F238E27FC236}">
                  <a16:creationId xmlns:a16="http://schemas.microsoft.com/office/drawing/2014/main" id="{E85ABA6A-A33A-4718-84B8-33A27A2B6019}"/>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1" name="Rectangle 63">
              <a:extLst>
                <a:ext uri="{FF2B5EF4-FFF2-40B4-BE49-F238E27FC236}">
                  <a16:creationId xmlns:a16="http://schemas.microsoft.com/office/drawing/2014/main" id="{82BFF227-6093-482A-AE1B-F55EE163D8AE}"/>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2" name="Rectangle 64">
              <a:extLst>
                <a:ext uri="{FF2B5EF4-FFF2-40B4-BE49-F238E27FC236}">
                  <a16:creationId xmlns:a16="http://schemas.microsoft.com/office/drawing/2014/main" id="{59ADE092-6E06-43D0-934B-9C161E4659B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3" name="Rectangle 65">
              <a:extLst>
                <a:ext uri="{FF2B5EF4-FFF2-40B4-BE49-F238E27FC236}">
                  <a16:creationId xmlns:a16="http://schemas.microsoft.com/office/drawing/2014/main" id="{5BE3DA13-FDEB-4E13-B72A-BDD546327BC6}"/>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4" name="Rectangle 66">
              <a:extLst>
                <a:ext uri="{FF2B5EF4-FFF2-40B4-BE49-F238E27FC236}">
                  <a16:creationId xmlns:a16="http://schemas.microsoft.com/office/drawing/2014/main" id="{5D364546-4ADD-4632-A100-EBC7CED09074}"/>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5" name="Rectangle 67">
              <a:extLst>
                <a:ext uri="{FF2B5EF4-FFF2-40B4-BE49-F238E27FC236}">
                  <a16:creationId xmlns:a16="http://schemas.microsoft.com/office/drawing/2014/main" id="{9E46176B-959C-46A1-ABFE-0813AAECA2FA}"/>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6" name="Rectangle 68">
              <a:extLst>
                <a:ext uri="{FF2B5EF4-FFF2-40B4-BE49-F238E27FC236}">
                  <a16:creationId xmlns:a16="http://schemas.microsoft.com/office/drawing/2014/main" id="{1911DB53-4C0A-4DAF-90C1-38CE5ED62BD4}"/>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7" name="Rectangle 69">
              <a:extLst>
                <a:ext uri="{FF2B5EF4-FFF2-40B4-BE49-F238E27FC236}">
                  <a16:creationId xmlns:a16="http://schemas.microsoft.com/office/drawing/2014/main" id="{F41FC5A2-D72F-4A69-B284-72D02CF1A854}"/>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2" name="TextBox 70">
            <a:extLst>
              <a:ext uri="{FF2B5EF4-FFF2-40B4-BE49-F238E27FC236}">
                <a16:creationId xmlns:a16="http://schemas.microsoft.com/office/drawing/2014/main" id="{ED66BF2C-D6D8-472B-B410-B3CB05ABE19E}"/>
              </a:ext>
            </a:extLst>
          </p:cNvPr>
          <p:cNvSpPr txBox="1">
            <a:spLocks noChangeArrowheads="1"/>
          </p:cNvSpPr>
          <p:nvPr/>
        </p:nvSpPr>
        <p:spPr bwMode="auto">
          <a:xfrm>
            <a:off x="6548438" y="2894013"/>
            <a:ext cx="1249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2953" name="Rectangle 71">
            <a:extLst>
              <a:ext uri="{FF2B5EF4-FFF2-40B4-BE49-F238E27FC236}">
                <a16:creationId xmlns:a16="http://schemas.microsoft.com/office/drawing/2014/main" id="{AADC00DA-9F6C-41E5-A57C-FB7275E82F6C}"/>
              </a:ext>
            </a:extLst>
          </p:cNvPr>
          <p:cNvSpPr>
            <a:spLocks noChangeArrowheads="1"/>
          </p:cNvSpPr>
          <p:nvPr/>
        </p:nvSpPr>
        <p:spPr bwMode="auto">
          <a:xfrm>
            <a:off x="2241550" y="2944813"/>
            <a:ext cx="1477963"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54" name="TextBox 72">
            <a:extLst>
              <a:ext uri="{FF2B5EF4-FFF2-40B4-BE49-F238E27FC236}">
                <a16:creationId xmlns:a16="http://schemas.microsoft.com/office/drawing/2014/main" id="{76E2501D-AA1E-4AD0-B2D1-52E4005ED524}"/>
              </a:ext>
            </a:extLst>
          </p:cNvPr>
          <p:cNvSpPr txBox="1">
            <a:spLocks noChangeArrowheads="1"/>
          </p:cNvSpPr>
          <p:nvPr/>
        </p:nvSpPr>
        <p:spPr bwMode="auto">
          <a:xfrm>
            <a:off x="3130550" y="3332163"/>
            <a:ext cx="84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Address</a:t>
            </a:r>
          </a:p>
        </p:txBody>
      </p:sp>
      <p:cxnSp>
        <p:nvCxnSpPr>
          <p:cNvPr id="82955" name="Straight Connector 74">
            <a:extLst>
              <a:ext uri="{FF2B5EF4-FFF2-40B4-BE49-F238E27FC236}">
                <a16:creationId xmlns:a16="http://schemas.microsoft.com/office/drawing/2014/main" id="{167F5D4A-0D82-4B30-A8FC-52C38C5A8508}"/>
              </a:ext>
            </a:extLst>
          </p:cNvPr>
          <p:cNvCxnSpPr>
            <a:cxnSpLocks noChangeShapeType="1"/>
          </p:cNvCxnSpPr>
          <p:nvPr/>
        </p:nvCxnSpPr>
        <p:spPr bwMode="auto">
          <a:xfrm rot="5400000">
            <a:off x="3011488" y="3111500"/>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56" name="Straight Connector 75">
            <a:extLst>
              <a:ext uri="{FF2B5EF4-FFF2-40B4-BE49-F238E27FC236}">
                <a16:creationId xmlns:a16="http://schemas.microsoft.com/office/drawing/2014/main" id="{78641BC1-0BCF-4150-BD31-41A187E14377}"/>
              </a:ext>
            </a:extLst>
          </p:cNvPr>
          <p:cNvCxnSpPr>
            <a:cxnSpLocks noChangeShapeType="1"/>
          </p:cNvCxnSpPr>
          <p:nvPr/>
        </p:nvCxnSpPr>
        <p:spPr bwMode="auto">
          <a:xfrm rot="5400000">
            <a:off x="2475706" y="3110707"/>
            <a:ext cx="3333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57" name="TextBox 78">
            <a:extLst>
              <a:ext uri="{FF2B5EF4-FFF2-40B4-BE49-F238E27FC236}">
                <a16:creationId xmlns:a16="http://schemas.microsoft.com/office/drawing/2014/main" id="{074A084C-4AC0-44E2-BED2-97AD7F5CE9A9}"/>
              </a:ext>
            </a:extLst>
          </p:cNvPr>
          <p:cNvSpPr txBox="1">
            <a:spLocks noChangeArrowheads="1"/>
          </p:cNvSpPr>
          <p:nvPr/>
        </p:nvSpPr>
        <p:spPr bwMode="auto">
          <a:xfrm>
            <a:off x="2136775" y="2593975"/>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2958" name="TextBox 80">
            <a:extLst>
              <a:ext uri="{FF2B5EF4-FFF2-40B4-BE49-F238E27FC236}">
                <a16:creationId xmlns:a16="http://schemas.microsoft.com/office/drawing/2014/main" id="{DC810F44-0BDD-499C-A062-705BAE0B6342}"/>
              </a:ext>
            </a:extLst>
          </p:cNvPr>
          <p:cNvSpPr txBox="1">
            <a:spLocks noChangeArrowheads="1"/>
          </p:cNvSpPr>
          <p:nvPr/>
        </p:nvSpPr>
        <p:spPr bwMode="auto">
          <a:xfrm>
            <a:off x="2597150" y="260826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2959" name="TextBox 81">
            <a:extLst>
              <a:ext uri="{FF2B5EF4-FFF2-40B4-BE49-F238E27FC236}">
                <a16:creationId xmlns:a16="http://schemas.microsoft.com/office/drawing/2014/main" id="{94B7E299-6917-4078-9650-77DBCD658B2C}"/>
              </a:ext>
            </a:extLst>
          </p:cNvPr>
          <p:cNvSpPr txBox="1">
            <a:spLocks noChangeArrowheads="1"/>
          </p:cNvSpPr>
          <p:nvPr/>
        </p:nvSpPr>
        <p:spPr bwMode="auto">
          <a:xfrm>
            <a:off x="3209925" y="26082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2960" name="TextBox 82">
            <a:extLst>
              <a:ext uri="{FF2B5EF4-FFF2-40B4-BE49-F238E27FC236}">
                <a16:creationId xmlns:a16="http://schemas.microsoft.com/office/drawing/2014/main" id="{46ED4124-ECA4-4CB6-89FE-B65BB6428C77}"/>
              </a:ext>
            </a:extLst>
          </p:cNvPr>
          <p:cNvSpPr txBox="1">
            <a:spLocks noChangeArrowheads="1"/>
          </p:cNvSpPr>
          <p:nvPr/>
        </p:nvSpPr>
        <p:spPr bwMode="auto">
          <a:xfrm>
            <a:off x="3176588" y="294481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1" name="TextBox 83">
            <a:extLst>
              <a:ext uri="{FF2B5EF4-FFF2-40B4-BE49-F238E27FC236}">
                <a16:creationId xmlns:a16="http://schemas.microsoft.com/office/drawing/2014/main" id="{99B9DE65-0FD3-4290-BC3C-34755BB06DD3}"/>
              </a:ext>
            </a:extLst>
          </p:cNvPr>
          <p:cNvSpPr txBox="1">
            <a:spLocks noChangeArrowheads="1"/>
          </p:cNvSpPr>
          <p:nvPr/>
        </p:nvSpPr>
        <p:spPr bwMode="auto">
          <a:xfrm>
            <a:off x="2643188" y="29432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2" name="TextBox 84">
            <a:extLst>
              <a:ext uri="{FF2B5EF4-FFF2-40B4-BE49-F238E27FC236}">
                <a16:creationId xmlns:a16="http://schemas.microsoft.com/office/drawing/2014/main" id="{D2CCF740-BCAF-477A-8434-2AF2F6F54A96}"/>
              </a:ext>
            </a:extLst>
          </p:cNvPr>
          <p:cNvSpPr txBox="1">
            <a:spLocks noChangeArrowheads="1"/>
          </p:cNvSpPr>
          <p:nvPr/>
        </p:nvSpPr>
        <p:spPr bwMode="auto">
          <a:xfrm>
            <a:off x="2241550" y="2960688"/>
            <a:ext cx="382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cxnSp>
        <p:nvCxnSpPr>
          <p:cNvPr id="82963" name="Straight Connector 86">
            <a:extLst>
              <a:ext uri="{FF2B5EF4-FFF2-40B4-BE49-F238E27FC236}">
                <a16:creationId xmlns:a16="http://schemas.microsoft.com/office/drawing/2014/main" id="{7E7F6625-8D8F-4950-8149-3DC08B2A5224}"/>
              </a:ext>
            </a:extLst>
          </p:cNvPr>
          <p:cNvCxnSpPr>
            <a:cxnSpLocks noChangeShapeType="1"/>
            <a:stCxn id="82953" idx="2"/>
          </p:cNvCxnSpPr>
          <p:nvPr/>
        </p:nvCxnSpPr>
        <p:spPr bwMode="auto">
          <a:xfrm rot="16200000" flipH="1">
            <a:off x="2625726" y="3632200"/>
            <a:ext cx="7112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64" name="Straight Arrow Connector 88">
            <a:extLst>
              <a:ext uri="{FF2B5EF4-FFF2-40B4-BE49-F238E27FC236}">
                <a16:creationId xmlns:a16="http://schemas.microsoft.com/office/drawing/2014/main" id="{B1AF90BC-76FD-4DD9-96F8-A740AD844A70}"/>
              </a:ext>
            </a:extLst>
          </p:cNvPr>
          <p:cNvCxnSpPr>
            <a:cxnSpLocks noChangeShapeType="1"/>
          </p:cNvCxnSpPr>
          <p:nvPr/>
        </p:nvCxnSpPr>
        <p:spPr bwMode="auto">
          <a:xfrm flipV="1">
            <a:off x="2982913" y="3979863"/>
            <a:ext cx="1519237"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5" name="Straight Arrow Connector 89">
            <a:extLst>
              <a:ext uri="{FF2B5EF4-FFF2-40B4-BE49-F238E27FC236}">
                <a16:creationId xmlns:a16="http://schemas.microsoft.com/office/drawing/2014/main" id="{B48A9437-3423-42C6-9D9E-491282155F6C}"/>
              </a:ext>
            </a:extLst>
          </p:cNvPr>
          <p:cNvCxnSpPr>
            <a:cxnSpLocks noChangeShapeType="1"/>
          </p:cNvCxnSpPr>
          <p:nvPr/>
        </p:nvCxnSpPr>
        <p:spPr bwMode="auto">
          <a:xfrm>
            <a:off x="6161088" y="3989388"/>
            <a:ext cx="2397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6" name="Straight Connector 95">
            <a:extLst>
              <a:ext uri="{FF2B5EF4-FFF2-40B4-BE49-F238E27FC236}">
                <a16:creationId xmlns:a16="http://schemas.microsoft.com/office/drawing/2014/main" id="{CFE2D3B4-6B82-4771-8AE6-E4DC74F5D177}"/>
              </a:ext>
            </a:extLst>
          </p:cNvPr>
          <p:cNvCxnSpPr>
            <a:cxnSpLocks noChangeShapeType="1"/>
          </p:cNvCxnSpPr>
          <p:nvPr/>
        </p:nvCxnSpPr>
        <p:spPr bwMode="auto">
          <a:xfrm rot="5400000">
            <a:off x="4198144" y="3983831"/>
            <a:ext cx="13398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67" name="TextBox 96">
            <a:extLst>
              <a:ext uri="{FF2B5EF4-FFF2-40B4-BE49-F238E27FC236}">
                <a16:creationId xmlns:a16="http://schemas.microsoft.com/office/drawing/2014/main" id="{3B01F299-A28C-4816-9D4C-367EC27A749A}"/>
              </a:ext>
            </a:extLst>
          </p:cNvPr>
          <p:cNvSpPr txBox="1">
            <a:spLocks noChangeArrowheads="1"/>
          </p:cNvSpPr>
          <p:nvPr/>
        </p:nvSpPr>
        <p:spPr bwMode="auto">
          <a:xfrm>
            <a:off x="4562475" y="4446588"/>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2968" name="TextBox 97">
            <a:extLst>
              <a:ext uri="{FF2B5EF4-FFF2-40B4-BE49-F238E27FC236}">
                <a16:creationId xmlns:a16="http://schemas.microsoft.com/office/drawing/2014/main" id="{3406220D-B92D-4ED3-9695-1878030EE18D}"/>
              </a:ext>
            </a:extLst>
          </p:cNvPr>
          <p:cNvSpPr txBox="1">
            <a:spLocks noChangeArrowheads="1"/>
          </p:cNvSpPr>
          <p:nvPr/>
        </p:nvSpPr>
        <p:spPr bwMode="auto">
          <a:xfrm>
            <a:off x="5175250" y="4437063"/>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2969" name="Rectangle 98">
            <a:extLst>
              <a:ext uri="{FF2B5EF4-FFF2-40B4-BE49-F238E27FC236}">
                <a16:creationId xmlns:a16="http://schemas.microsoft.com/office/drawing/2014/main" id="{1FC1AE0D-24C7-4CEC-B36D-17C2FAE06876}"/>
              </a:ext>
            </a:extLst>
          </p:cNvPr>
          <p:cNvSpPr>
            <a:spLocks noChangeArrowheads="1"/>
          </p:cNvSpPr>
          <p:nvPr/>
        </p:nvSpPr>
        <p:spPr bwMode="auto">
          <a:xfrm>
            <a:off x="4948238" y="50688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70" name="TextBox 99">
            <a:extLst>
              <a:ext uri="{FF2B5EF4-FFF2-40B4-BE49-F238E27FC236}">
                <a16:creationId xmlns:a16="http://schemas.microsoft.com/office/drawing/2014/main" id="{A8802F96-1ED6-410E-8256-F1CCB787551D}"/>
              </a:ext>
            </a:extLst>
          </p:cNvPr>
          <p:cNvSpPr txBox="1">
            <a:spLocks noChangeArrowheads="1"/>
          </p:cNvSpPr>
          <p:nvPr/>
        </p:nvSpPr>
        <p:spPr bwMode="auto">
          <a:xfrm>
            <a:off x="5046663" y="50466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2971" name="Straight Arrow Connector 101">
            <a:extLst>
              <a:ext uri="{FF2B5EF4-FFF2-40B4-BE49-F238E27FC236}">
                <a16:creationId xmlns:a16="http://schemas.microsoft.com/office/drawing/2014/main" id="{6E4EFE83-AB03-4725-A326-9F7E8D0FCC54}"/>
              </a:ext>
            </a:extLst>
          </p:cNvPr>
          <p:cNvCxnSpPr>
            <a:cxnSpLocks noChangeShapeType="1"/>
          </p:cNvCxnSpPr>
          <p:nvPr/>
        </p:nvCxnSpPr>
        <p:spPr bwMode="auto">
          <a:xfrm rot="5400000">
            <a:off x="507603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2" name="Straight Arrow Connector 106">
            <a:extLst>
              <a:ext uri="{FF2B5EF4-FFF2-40B4-BE49-F238E27FC236}">
                <a16:creationId xmlns:a16="http://schemas.microsoft.com/office/drawing/2014/main" id="{B9A2DE55-B9E2-4ABE-AFCA-CE0D0EA17D70}"/>
              </a:ext>
            </a:extLst>
          </p:cNvPr>
          <p:cNvCxnSpPr>
            <a:cxnSpLocks noChangeShapeType="1"/>
          </p:cNvCxnSpPr>
          <p:nvPr/>
        </p:nvCxnSpPr>
        <p:spPr bwMode="auto">
          <a:xfrm>
            <a:off x="4705350" y="4649788"/>
            <a:ext cx="469900" cy="4238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3" name="Straight Connector 113">
            <a:extLst>
              <a:ext uri="{FF2B5EF4-FFF2-40B4-BE49-F238E27FC236}">
                <a16:creationId xmlns:a16="http://schemas.microsoft.com/office/drawing/2014/main" id="{B34A20E3-4D9B-4C3E-A9B9-91D514668030}"/>
              </a:ext>
            </a:extLst>
          </p:cNvPr>
          <p:cNvCxnSpPr>
            <a:cxnSpLocks noChangeShapeType="1"/>
          </p:cNvCxnSpPr>
          <p:nvPr/>
        </p:nvCxnSpPr>
        <p:spPr bwMode="auto">
          <a:xfrm rot="16200000" flipH="1">
            <a:off x="1464469" y="4263231"/>
            <a:ext cx="1971675" cy="3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74" name="Straight Arrow Connector 115">
            <a:extLst>
              <a:ext uri="{FF2B5EF4-FFF2-40B4-BE49-F238E27FC236}">
                <a16:creationId xmlns:a16="http://schemas.microsoft.com/office/drawing/2014/main" id="{A4576AF1-2DD6-4326-AA9A-4B7D3653DBF7}"/>
              </a:ext>
            </a:extLst>
          </p:cNvPr>
          <p:cNvCxnSpPr>
            <a:cxnSpLocks noChangeShapeType="1"/>
            <a:endCxn id="82969" idx="1"/>
          </p:cNvCxnSpPr>
          <p:nvPr/>
        </p:nvCxnSpPr>
        <p:spPr bwMode="auto">
          <a:xfrm flipV="1">
            <a:off x="2468563" y="5237163"/>
            <a:ext cx="2479675" cy="301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5" name="Straight Arrow Connector 116">
            <a:extLst>
              <a:ext uri="{FF2B5EF4-FFF2-40B4-BE49-F238E27FC236}">
                <a16:creationId xmlns:a16="http://schemas.microsoft.com/office/drawing/2014/main" id="{51475FFB-2B88-4FAA-A8BF-10647C93E6D4}"/>
              </a:ext>
            </a:extLst>
          </p:cNvPr>
          <p:cNvCxnSpPr>
            <a:cxnSpLocks noChangeShapeType="1"/>
          </p:cNvCxnSpPr>
          <p:nvPr/>
        </p:nvCxnSpPr>
        <p:spPr bwMode="auto">
          <a:xfrm rot="5400000">
            <a:off x="691118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6" name="Freeform 48">
            <a:extLst>
              <a:ext uri="{FF2B5EF4-FFF2-40B4-BE49-F238E27FC236}">
                <a16:creationId xmlns:a16="http://schemas.microsoft.com/office/drawing/2014/main" id="{C01E4CB1-ED39-475F-BC9F-F7862BC3006C}"/>
              </a:ext>
            </a:extLst>
          </p:cNvPr>
          <p:cNvSpPr>
            <a:spLocks/>
          </p:cNvSpPr>
          <p:nvPr/>
        </p:nvSpPr>
        <p:spPr bwMode="auto">
          <a:xfrm>
            <a:off x="6229350" y="5070475"/>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2977" name="Text Box 61">
            <a:extLst>
              <a:ext uri="{FF2B5EF4-FFF2-40B4-BE49-F238E27FC236}">
                <a16:creationId xmlns:a16="http://schemas.microsoft.com/office/drawing/2014/main" id="{918CB8F1-083F-455A-83C2-D690B518415D}"/>
              </a:ext>
            </a:extLst>
          </p:cNvPr>
          <p:cNvSpPr txBox="1">
            <a:spLocks noChangeArrowheads="1"/>
          </p:cNvSpPr>
          <p:nvPr/>
        </p:nvSpPr>
        <p:spPr bwMode="auto">
          <a:xfrm>
            <a:off x="6777038" y="5046663"/>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2978" name="Straight Arrow Connector 121">
            <a:extLst>
              <a:ext uri="{FF2B5EF4-FFF2-40B4-BE49-F238E27FC236}">
                <a16:creationId xmlns:a16="http://schemas.microsoft.com/office/drawing/2014/main" id="{C38DAC20-A819-42D2-B45F-80FCA710D07A}"/>
              </a:ext>
            </a:extLst>
          </p:cNvPr>
          <p:cNvCxnSpPr>
            <a:cxnSpLocks noChangeShapeType="1"/>
          </p:cNvCxnSpPr>
          <p:nvPr/>
        </p:nvCxnSpPr>
        <p:spPr bwMode="auto">
          <a:xfrm rot="10800000">
            <a:off x="7797800" y="5230813"/>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9" name="TextBox 122">
            <a:extLst>
              <a:ext uri="{FF2B5EF4-FFF2-40B4-BE49-F238E27FC236}">
                <a16:creationId xmlns:a16="http://schemas.microsoft.com/office/drawing/2014/main" id="{27C8274B-6517-4050-B397-09EC7512FC80}"/>
              </a:ext>
            </a:extLst>
          </p:cNvPr>
          <p:cNvSpPr txBox="1">
            <a:spLocks noChangeArrowheads="1"/>
          </p:cNvSpPr>
          <p:nvPr/>
        </p:nvSpPr>
        <p:spPr bwMode="auto">
          <a:xfrm>
            <a:off x="7964488" y="492283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2980" name="Straight Arrow Connector 99">
            <a:extLst>
              <a:ext uri="{FF2B5EF4-FFF2-40B4-BE49-F238E27FC236}">
                <a16:creationId xmlns:a16="http://schemas.microsoft.com/office/drawing/2014/main" id="{72178F78-2F81-4AE2-88EB-64E17354A6D4}"/>
              </a:ext>
            </a:extLst>
          </p:cNvPr>
          <p:cNvCxnSpPr>
            <a:cxnSpLocks noChangeShapeType="1"/>
          </p:cNvCxnSpPr>
          <p:nvPr/>
        </p:nvCxnSpPr>
        <p:spPr bwMode="auto">
          <a:xfrm rot="16200000" flipH="1">
            <a:off x="5153819" y="5541169"/>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81" name="Straight Arrow Connector 100">
            <a:extLst>
              <a:ext uri="{FF2B5EF4-FFF2-40B4-BE49-F238E27FC236}">
                <a16:creationId xmlns:a16="http://schemas.microsoft.com/office/drawing/2014/main" id="{1451E9C3-0C2D-4640-8D23-143D153A64A9}"/>
              </a:ext>
            </a:extLst>
          </p:cNvPr>
          <p:cNvCxnSpPr>
            <a:cxnSpLocks noChangeShapeType="1"/>
          </p:cNvCxnSpPr>
          <p:nvPr/>
        </p:nvCxnSpPr>
        <p:spPr bwMode="auto">
          <a:xfrm rot="16200000" flipH="1">
            <a:off x="6989762" y="5519738"/>
            <a:ext cx="2651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82" name="TextBox 102">
            <a:extLst>
              <a:ext uri="{FF2B5EF4-FFF2-40B4-BE49-F238E27FC236}">
                <a16:creationId xmlns:a16="http://schemas.microsoft.com/office/drawing/2014/main" id="{70160516-08E0-4F42-ADCF-BE8B19651EC9}"/>
              </a:ext>
            </a:extLst>
          </p:cNvPr>
          <p:cNvSpPr txBox="1">
            <a:spLocks noChangeArrowheads="1"/>
          </p:cNvSpPr>
          <p:nvPr/>
        </p:nvSpPr>
        <p:spPr bwMode="auto">
          <a:xfrm>
            <a:off x="5403850" y="5545138"/>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
        <p:nvSpPr>
          <p:cNvPr id="82983" name="TextBox 103">
            <a:extLst>
              <a:ext uri="{FF2B5EF4-FFF2-40B4-BE49-F238E27FC236}">
                <a16:creationId xmlns:a16="http://schemas.microsoft.com/office/drawing/2014/main" id="{C699C9E7-385D-4DF8-95D6-0BD6C7A95F28}"/>
              </a:ext>
            </a:extLst>
          </p:cNvPr>
          <p:cNvSpPr txBox="1">
            <a:spLocks noChangeArrowheads="1"/>
          </p:cNvSpPr>
          <p:nvPr/>
        </p:nvSpPr>
        <p:spPr bwMode="auto">
          <a:xfrm>
            <a:off x="7202488" y="5545138"/>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0303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29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9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9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9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9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9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29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9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29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29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9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9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9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9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2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96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8296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296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9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8297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29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297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8297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297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29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96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29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98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829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9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297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297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298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298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8294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2" grpId="0"/>
      <p:bldP spid="82953" grpId="0" animBg="1"/>
      <p:bldP spid="82954" grpId="0"/>
      <p:bldP spid="82957" grpId="0"/>
      <p:bldP spid="82958" grpId="0"/>
      <p:bldP spid="82959" grpId="0"/>
      <p:bldP spid="82960" grpId="0"/>
      <p:bldP spid="82961" grpId="0"/>
      <p:bldP spid="82962" grpId="0"/>
      <p:bldP spid="82967" grpId="0"/>
      <p:bldP spid="82968" grpId="0"/>
      <p:bldP spid="82969" grpId="0" animBg="1"/>
      <p:bldP spid="82970" grpId="0"/>
      <p:bldP spid="82977" grpId="0"/>
      <p:bldP spid="82979" grpId="0"/>
      <p:bldP spid="82982" grpId="0"/>
      <p:bldP spid="8298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le 1">
            <a:extLst>
              <a:ext uri="{FF2B5EF4-FFF2-40B4-BE49-F238E27FC236}">
                <a16:creationId xmlns:a16="http://schemas.microsoft.com/office/drawing/2014/main" id="{C8454CC9-C93B-48D4-A862-74C9AE5A7543}"/>
              </a:ext>
            </a:extLst>
          </p:cNvPr>
          <p:cNvSpPr>
            <a:spLocks noGrp="1"/>
          </p:cNvSpPr>
          <p:nvPr>
            <p:ph type="title"/>
          </p:nvPr>
        </p:nvSpPr>
        <p:spPr>
          <a:xfrm>
            <a:off x="457200" y="-127000"/>
            <a:ext cx="8229600" cy="1143000"/>
          </a:xfrm>
        </p:spPr>
        <p:txBody>
          <a:bodyPr/>
          <a:lstStyle/>
          <a:p>
            <a:r>
              <a:rPr lang="en-US" altLang="en-US" dirty="0">
                <a:ea typeface="ＭＳ Ｐゴシック" panose="020B0600070205080204" pitchFamily="34" charset="-128"/>
              </a:rPr>
              <a:t>Direct-Mapped Caches</a:t>
            </a:r>
          </a:p>
        </p:txBody>
      </p:sp>
      <p:sp>
        <p:nvSpPr>
          <p:cNvPr id="87042" name="Content Placeholder 2">
            <a:extLst>
              <a:ext uri="{FF2B5EF4-FFF2-40B4-BE49-F238E27FC236}">
                <a16:creationId xmlns:a16="http://schemas.microsoft.com/office/drawing/2014/main" id="{81870870-8D41-485A-A8BC-1ABFC23D78CA}"/>
              </a:ext>
            </a:extLst>
          </p:cNvPr>
          <p:cNvSpPr>
            <a:spLocks noGrp="1"/>
          </p:cNvSpPr>
          <p:nvPr>
            <p:ph idx="1"/>
          </p:nvPr>
        </p:nvSpPr>
        <p:spPr>
          <a:xfrm>
            <a:off x="228600" y="996950"/>
            <a:ext cx="8610600" cy="5194300"/>
          </a:xfrm>
        </p:spPr>
        <p:txBody>
          <a:bodyPr>
            <a:normAutofit fontScale="92500" lnSpcReduction="10000"/>
          </a:bodyPr>
          <a:lstStyle/>
          <a:p>
            <a:r>
              <a:rPr lang="en-US" altLang="en-US">
                <a:solidFill>
                  <a:srgbClr val="0000FF"/>
                </a:solidFill>
                <a:ea typeface="ＭＳ Ｐゴシック" panose="020B0600070205080204" pitchFamily="34" charset="-128"/>
              </a:rPr>
              <a:t>Direct-mapped cache: </a:t>
            </a:r>
            <a:r>
              <a:rPr lang="en-US" altLang="en-US">
                <a:ea typeface="ＭＳ Ｐゴシック" panose="020B0600070205080204" pitchFamily="34" charset="-128"/>
              </a:rPr>
              <a:t>Two blocks in memory that map to the same index in the cache cannot be present in the cache at the same time</a:t>
            </a:r>
          </a:p>
          <a:p>
            <a:pPr lvl="1"/>
            <a:r>
              <a:rPr lang="en-US" altLang="en-US">
                <a:ea typeface="ＭＳ Ｐゴシック" panose="020B0600070205080204" pitchFamily="34" charset="-128"/>
              </a:rPr>
              <a:t>One index </a:t>
            </a:r>
            <a:r>
              <a:rPr lang="en-US" altLang="en-US">
                <a:ea typeface="ＭＳ Ｐゴシック" panose="020B0600070205080204" pitchFamily="34" charset="-128"/>
                <a:sym typeface="Wingdings" panose="05000000000000000000" pitchFamily="2" charset="2"/>
              </a:rPr>
              <a:t> one entry</a:t>
            </a:r>
          </a:p>
          <a:p>
            <a:pPr lvl="1"/>
            <a:endParaRPr lang="en-US" altLang="en-US">
              <a:ea typeface="ＭＳ Ｐゴシック" panose="020B0600070205080204" pitchFamily="34" charset="-128"/>
              <a:sym typeface="Wingdings" panose="05000000000000000000" pitchFamily="2" charset="2"/>
            </a:endParaRPr>
          </a:p>
          <a:p>
            <a:r>
              <a:rPr lang="en-US" altLang="en-US">
                <a:ea typeface="ＭＳ Ｐゴシック" panose="020B0600070205080204" pitchFamily="34" charset="-128"/>
                <a:sym typeface="Wingdings" panose="05000000000000000000" pitchFamily="2" charset="2"/>
              </a:rPr>
              <a:t>Can lead to 0% hit rate if more than one block accessed in an interleaved manner map to the same index </a:t>
            </a:r>
          </a:p>
          <a:p>
            <a:pPr lvl="1"/>
            <a:r>
              <a:rPr lang="en-US" altLang="en-US">
                <a:ea typeface="ＭＳ Ｐゴシック" panose="020B0600070205080204" pitchFamily="34" charset="-128"/>
                <a:sym typeface="Wingdings" panose="05000000000000000000" pitchFamily="2" charset="2"/>
              </a:rPr>
              <a:t>Assume addresses A and B have the same index bits but different tag bits</a:t>
            </a:r>
          </a:p>
          <a:p>
            <a:pPr lvl="1"/>
            <a:r>
              <a:rPr lang="en-US" altLang="en-US">
                <a:ea typeface="ＭＳ Ｐゴシック" panose="020B0600070205080204" pitchFamily="34" charset="-128"/>
                <a:sym typeface="Wingdings" panose="05000000000000000000" pitchFamily="2" charset="2"/>
              </a:rPr>
              <a:t>A, B, A, B, A, B, A, B, …  conflict in the cache index</a:t>
            </a:r>
          </a:p>
          <a:p>
            <a:pPr lvl="1"/>
            <a:r>
              <a:rPr lang="en-US" altLang="en-US">
                <a:ea typeface="ＭＳ Ｐゴシック" panose="020B0600070205080204" pitchFamily="34" charset="-128"/>
                <a:sym typeface="Wingdings" panose="05000000000000000000" pitchFamily="2" charset="2"/>
              </a:rPr>
              <a:t>All accesses are </a:t>
            </a:r>
            <a:r>
              <a:rPr lang="en-US" altLang="en-US">
                <a:solidFill>
                  <a:srgbClr val="0000FF"/>
                </a:solidFill>
                <a:ea typeface="ＭＳ Ｐゴシック" panose="020B0600070205080204" pitchFamily="34" charset="-128"/>
                <a:sym typeface="Wingdings" panose="05000000000000000000" pitchFamily="2" charset="2"/>
              </a:rPr>
              <a:t>conflict misses</a:t>
            </a:r>
          </a:p>
          <a:p>
            <a:pPr lvl="1"/>
            <a:endParaRPr lang="en-US" altLang="en-US">
              <a:ea typeface="ＭＳ Ｐゴシック" panose="020B0600070205080204" pitchFamily="34" charset="-128"/>
              <a:sym typeface="Wingdings" panose="05000000000000000000" pitchFamily="2" charset="2"/>
            </a:endParaRPr>
          </a:p>
          <a:p>
            <a:endParaRPr lang="en-US" altLang="en-US">
              <a:ea typeface="ＭＳ Ｐゴシック" panose="020B0600070205080204" pitchFamily="34" charset="-128"/>
            </a:endParaRPr>
          </a:p>
        </p:txBody>
      </p:sp>
      <p:sp>
        <p:nvSpPr>
          <p:cNvPr id="205827" name="Slide Number Placeholder 3">
            <a:extLst>
              <a:ext uri="{FF2B5EF4-FFF2-40B4-BE49-F238E27FC236}">
                <a16:creationId xmlns:a16="http://schemas.microsoft.com/office/drawing/2014/main" id="{2FD5C43D-DF1D-42AD-86FD-833AC265151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96B4B2B-2745-4133-9742-3F5F8F8A1AA1}" type="slidenum">
              <a:rPr lang="en-US" altLang="en-US" sz="1600">
                <a:solidFill>
                  <a:srgbClr val="000000"/>
                </a:solidFill>
                <a:latin typeface="Garamond" panose="02020404030301010803" pitchFamily="18" charset="0"/>
              </a:rPr>
              <a:pPr eaLnBrk="1" hangingPunct="1">
                <a:spcBef>
                  <a:spcPct val="0"/>
                </a:spcBef>
                <a:buClrTx/>
                <a:buSzTx/>
                <a:buFontTx/>
                <a:buNone/>
              </a:pPr>
              <a:t>41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254185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a:extLst>
              <a:ext uri="{FF2B5EF4-FFF2-40B4-BE49-F238E27FC236}">
                <a16:creationId xmlns:a16="http://schemas.microsoft.com/office/drawing/2014/main" id="{5E503202-4B87-4DAE-9D8E-57CC096C642F}"/>
              </a:ext>
            </a:extLst>
          </p:cNvPr>
          <p:cNvSpPr>
            <a:spLocks noGrp="1"/>
          </p:cNvSpPr>
          <p:nvPr>
            <p:ph idx="1"/>
          </p:nvPr>
        </p:nvSpPr>
        <p:spPr>
          <a:xfrm>
            <a:off x="228600" y="996950"/>
            <a:ext cx="8610600" cy="5194300"/>
          </a:xfrm>
        </p:spPr>
        <p:txBody>
          <a:bodyPr/>
          <a:lstStyle/>
          <a:p>
            <a:r>
              <a:rPr lang="en-US" altLang="en-US" sz="2200">
                <a:ea typeface="ＭＳ Ｐゴシック" panose="020B0600070205080204" pitchFamily="34" charset="-128"/>
              </a:rPr>
              <a:t>Addresses 0 and 8 always conflict in direct mapped cache</a:t>
            </a:r>
          </a:p>
          <a:p>
            <a:r>
              <a:rPr lang="en-US" altLang="en-US" sz="2200">
                <a:ea typeface="ＭＳ Ｐゴシック" panose="020B0600070205080204" pitchFamily="34" charset="-128"/>
              </a:rPr>
              <a:t>Instead of having one column of 8, have 2 columns of 4 blocks</a:t>
            </a: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pPr lvl="4"/>
            <a:endParaRPr lang="en-US" altLang="en-US" sz="1400">
              <a:ea typeface="ＭＳ Ｐゴシック" panose="020B0600070205080204" pitchFamily="34" charset="-128"/>
            </a:endParaRPr>
          </a:p>
        </p:txBody>
      </p:sp>
      <p:sp>
        <p:nvSpPr>
          <p:cNvPr id="206850" name="Title 1">
            <a:extLst>
              <a:ext uri="{FF2B5EF4-FFF2-40B4-BE49-F238E27FC236}">
                <a16:creationId xmlns:a16="http://schemas.microsoft.com/office/drawing/2014/main" id="{8F963C21-DA36-46E1-99EA-AF85B57388E3}"/>
              </a:ext>
            </a:extLst>
          </p:cNvPr>
          <p:cNvSpPr>
            <a:spLocks noGrp="1"/>
          </p:cNvSpPr>
          <p:nvPr>
            <p:ph type="title"/>
          </p:nvPr>
        </p:nvSpPr>
        <p:spPr>
          <a:xfrm>
            <a:off x="457200" y="-17462"/>
            <a:ext cx="8229600" cy="1143000"/>
          </a:xfrm>
        </p:spPr>
        <p:txBody>
          <a:bodyPr/>
          <a:lstStyle/>
          <a:p>
            <a:r>
              <a:rPr lang="en-US" altLang="en-US" dirty="0">
                <a:ea typeface="ＭＳ Ｐゴシック" panose="020B0600070205080204" pitchFamily="34" charset="-128"/>
              </a:rPr>
              <a:t>Set Associativity</a:t>
            </a:r>
          </a:p>
        </p:txBody>
      </p:sp>
      <p:sp>
        <p:nvSpPr>
          <p:cNvPr id="206851" name="Slide Number Placeholder 3">
            <a:extLst>
              <a:ext uri="{FF2B5EF4-FFF2-40B4-BE49-F238E27FC236}">
                <a16:creationId xmlns:a16="http://schemas.microsoft.com/office/drawing/2014/main" id="{97426872-87DF-4C8F-8962-3AB15801B2E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C42D142-BE20-4C12-A5AC-4BD7147764B1}" type="slidenum">
              <a:rPr lang="en-US" altLang="en-US" sz="1600">
                <a:solidFill>
                  <a:srgbClr val="000000"/>
                </a:solidFill>
                <a:latin typeface="Garamond" panose="02020404030301010803" pitchFamily="18" charset="0"/>
              </a:rPr>
              <a:pPr eaLnBrk="1" hangingPunct="1">
                <a:spcBef>
                  <a:spcPct val="0"/>
                </a:spcBef>
                <a:buClrTx/>
                <a:buSzTx/>
                <a:buFontTx/>
                <a:buNone/>
              </a:pPr>
              <a:t>42</a:t>
            </a:fld>
            <a:endParaRPr lang="en-US" altLang="en-US" sz="1600">
              <a:solidFill>
                <a:srgbClr val="000000"/>
              </a:solidFill>
              <a:latin typeface="Garamond" panose="02020404030301010803" pitchFamily="18" charset="0"/>
            </a:endParaRPr>
          </a:p>
        </p:txBody>
      </p:sp>
      <p:sp>
        <p:nvSpPr>
          <p:cNvPr id="84996" name="Rectangle 5">
            <a:extLst>
              <a:ext uri="{FF2B5EF4-FFF2-40B4-BE49-F238E27FC236}">
                <a16:creationId xmlns:a16="http://schemas.microsoft.com/office/drawing/2014/main" id="{81076C04-D4ED-4068-AF89-C5909AA62A1B}"/>
              </a:ext>
            </a:extLst>
          </p:cNvPr>
          <p:cNvSpPr>
            <a:spLocks noChangeArrowheads="1"/>
          </p:cNvSpPr>
          <p:nvPr/>
        </p:nvSpPr>
        <p:spPr bwMode="auto">
          <a:xfrm>
            <a:off x="941388" y="26257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Rectangle 6">
            <a:extLst>
              <a:ext uri="{FF2B5EF4-FFF2-40B4-BE49-F238E27FC236}">
                <a16:creationId xmlns:a16="http://schemas.microsoft.com/office/drawing/2014/main" id="{735B4D13-7DE0-4DE2-8B39-5FF27710DED2}"/>
              </a:ext>
            </a:extLst>
          </p:cNvPr>
          <p:cNvSpPr>
            <a:spLocks noChangeArrowheads="1"/>
          </p:cNvSpPr>
          <p:nvPr/>
        </p:nvSpPr>
        <p:spPr bwMode="auto">
          <a:xfrm>
            <a:off x="9413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8" name="Rectangle 7">
            <a:extLst>
              <a:ext uri="{FF2B5EF4-FFF2-40B4-BE49-F238E27FC236}">
                <a16:creationId xmlns:a16="http://schemas.microsoft.com/office/drawing/2014/main" id="{5D47E50D-1601-41B4-AF14-0709BCA7AE0D}"/>
              </a:ext>
            </a:extLst>
          </p:cNvPr>
          <p:cNvSpPr>
            <a:spLocks noChangeArrowheads="1"/>
          </p:cNvSpPr>
          <p:nvPr/>
        </p:nvSpPr>
        <p:spPr bwMode="auto">
          <a:xfrm>
            <a:off x="9413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9" name="Rectangle 8">
            <a:extLst>
              <a:ext uri="{FF2B5EF4-FFF2-40B4-BE49-F238E27FC236}">
                <a16:creationId xmlns:a16="http://schemas.microsoft.com/office/drawing/2014/main" id="{97C58A5B-BDE3-4475-8984-F0712AEBF2B5}"/>
              </a:ext>
            </a:extLst>
          </p:cNvPr>
          <p:cNvSpPr>
            <a:spLocks noChangeArrowheads="1"/>
          </p:cNvSpPr>
          <p:nvPr/>
        </p:nvSpPr>
        <p:spPr bwMode="auto">
          <a:xfrm>
            <a:off x="9413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0" name="Rectangle 9">
            <a:extLst>
              <a:ext uri="{FF2B5EF4-FFF2-40B4-BE49-F238E27FC236}">
                <a16:creationId xmlns:a16="http://schemas.microsoft.com/office/drawing/2014/main" id="{5C0EB75A-7DA8-4FEF-B7DE-83FCA015A2E1}"/>
              </a:ext>
            </a:extLst>
          </p:cNvPr>
          <p:cNvSpPr>
            <a:spLocks noChangeArrowheads="1"/>
          </p:cNvSpPr>
          <p:nvPr/>
        </p:nvSpPr>
        <p:spPr bwMode="auto">
          <a:xfrm>
            <a:off x="256698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1" name="Rectangle 10">
            <a:extLst>
              <a:ext uri="{FF2B5EF4-FFF2-40B4-BE49-F238E27FC236}">
                <a16:creationId xmlns:a16="http://schemas.microsoft.com/office/drawing/2014/main" id="{108107F0-BB56-4FCF-B6B8-D00C98488984}"/>
              </a:ext>
            </a:extLst>
          </p:cNvPr>
          <p:cNvSpPr>
            <a:spLocks noChangeArrowheads="1"/>
          </p:cNvSpPr>
          <p:nvPr/>
        </p:nvSpPr>
        <p:spPr bwMode="auto">
          <a:xfrm>
            <a:off x="25669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2" name="Rectangle 11">
            <a:extLst>
              <a:ext uri="{FF2B5EF4-FFF2-40B4-BE49-F238E27FC236}">
                <a16:creationId xmlns:a16="http://schemas.microsoft.com/office/drawing/2014/main" id="{1C250E33-D398-42B5-9E03-473144300AFF}"/>
              </a:ext>
            </a:extLst>
          </p:cNvPr>
          <p:cNvSpPr>
            <a:spLocks noChangeArrowheads="1"/>
          </p:cNvSpPr>
          <p:nvPr/>
        </p:nvSpPr>
        <p:spPr bwMode="auto">
          <a:xfrm>
            <a:off x="25669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3" name="Rectangle 12">
            <a:extLst>
              <a:ext uri="{FF2B5EF4-FFF2-40B4-BE49-F238E27FC236}">
                <a16:creationId xmlns:a16="http://schemas.microsoft.com/office/drawing/2014/main" id="{6E9097F6-D90A-457E-BCE6-B9875E8813B7}"/>
              </a:ext>
            </a:extLst>
          </p:cNvPr>
          <p:cNvSpPr>
            <a:spLocks noChangeArrowheads="1"/>
          </p:cNvSpPr>
          <p:nvPr/>
        </p:nvSpPr>
        <p:spPr bwMode="auto">
          <a:xfrm>
            <a:off x="25669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4" name="TextBox 13">
            <a:extLst>
              <a:ext uri="{FF2B5EF4-FFF2-40B4-BE49-F238E27FC236}">
                <a16:creationId xmlns:a16="http://schemas.microsoft.com/office/drawing/2014/main" id="{61872C63-52D1-45D9-A316-701C27588153}"/>
              </a:ext>
            </a:extLst>
          </p:cNvPr>
          <p:cNvSpPr txBox="1">
            <a:spLocks noChangeArrowheads="1"/>
          </p:cNvSpPr>
          <p:nvPr/>
        </p:nvSpPr>
        <p:spPr bwMode="auto">
          <a:xfrm>
            <a:off x="1879600" y="209232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5005" name="Rectangle 15">
            <a:extLst>
              <a:ext uri="{FF2B5EF4-FFF2-40B4-BE49-F238E27FC236}">
                <a16:creationId xmlns:a16="http://schemas.microsoft.com/office/drawing/2014/main" id="{37BC3950-4D69-4F94-91DE-C74EACE3CF7A}"/>
              </a:ext>
            </a:extLst>
          </p:cNvPr>
          <p:cNvSpPr>
            <a:spLocks noChangeArrowheads="1"/>
          </p:cNvSpPr>
          <p:nvPr/>
        </p:nvSpPr>
        <p:spPr bwMode="auto">
          <a:xfrm>
            <a:off x="5070475" y="261937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6" name="Rectangle 16">
            <a:extLst>
              <a:ext uri="{FF2B5EF4-FFF2-40B4-BE49-F238E27FC236}">
                <a16:creationId xmlns:a16="http://schemas.microsoft.com/office/drawing/2014/main" id="{87592ADB-7ADA-456B-A8F9-543F3F3E2BF6}"/>
              </a:ext>
            </a:extLst>
          </p:cNvPr>
          <p:cNvSpPr>
            <a:spLocks noChangeArrowheads="1"/>
          </p:cNvSpPr>
          <p:nvPr/>
        </p:nvSpPr>
        <p:spPr bwMode="auto">
          <a:xfrm>
            <a:off x="5070475" y="27892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7" name="Rectangle 17">
            <a:extLst>
              <a:ext uri="{FF2B5EF4-FFF2-40B4-BE49-F238E27FC236}">
                <a16:creationId xmlns:a16="http://schemas.microsoft.com/office/drawing/2014/main" id="{BA99A4D4-0411-4478-BF7D-B09BE96BDEBF}"/>
              </a:ext>
            </a:extLst>
          </p:cNvPr>
          <p:cNvSpPr>
            <a:spLocks noChangeArrowheads="1"/>
          </p:cNvSpPr>
          <p:nvPr/>
        </p:nvSpPr>
        <p:spPr bwMode="auto">
          <a:xfrm>
            <a:off x="5070475" y="295592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8" name="Rectangle 18">
            <a:extLst>
              <a:ext uri="{FF2B5EF4-FFF2-40B4-BE49-F238E27FC236}">
                <a16:creationId xmlns:a16="http://schemas.microsoft.com/office/drawing/2014/main" id="{F6D58593-FDF1-4BA2-A2F8-8EB8989DC35F}"/>
              </a:ext>
            </a:extLst>
          </p:cNvPr>
          <p:cNvSpPr>
            <a:spLocks noChangeArrowheads="1"/>
          </p:cNvSpPr>
          <p:nvPr/>
        </p:nvSpPr>
        <p:spPr bwMode="auto">
          <a:xfrm>
            <a:off x="5070475" y="312261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9" name="Rectangle 19">
            <a:extLst>
              <a:ext uri="{FF2B5EF4-FFF2-40B4-BE49-F238E27FC236}">
                <a16:creationId xmlns:a16="http://schemas.microsoft.com/office/drawing/2014/main" id="{0332FB30-DB01-4B10-BDA0-589EC03BAC80}"/>
              </a:ext>
            </a:extLst>
          </p:cNvPr>
          <p:cNvSpPr>
            <a:spLocks noChangeArrowheads="1"/>
          </p:cNvSpPr>
          <p:nvPr/>
        </p:nvSpPr>
        <p:spPr bwMode="auto">
          <a:xfrm>
            <a:off x="677703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0" name="Rectangle 20">
            <a:extLst>
              <a:ext uri="{FF2B5EF4-FFF2-40B4-BE49-F238E27FC236}">
                <a16:creationId xmlns:a16="http://schemas.microsoft.com/office/drawing/2014/main" id="{50AD72AE-F060-4982-AC08-3211F8DF5413}"/>
              </a:ext>
            </a:extLst>
          </p:cNvPr>
          <p:cNvSpPr>
            <a:spLocks noChangeArrowheads="1"/>
          </p:cNvSpPr>
          <p:nvPr/>
        </p:nvSpPr>
        <p:spPr bwMode="auto">
          <a:xfrm>
            <a:off x="677703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1" name="Rectangle 21">
            <a:extLst>
              <a:ext uri="{FF2B5EF4-FFF2-40B4-BE49-F238E27FC236}">
                <a16:creationId xmlns:a16="http://schemas.microsoft.com/office/drawing/2014/main" id="{98555F15-6788-4DFC-AA9A-36E0B1B2FBBC}"/>
              </a:ext>
            </a:extLst>
          </p:cNvPr>
          <p:cNvSpPr>
            <a:spLocks noChangeArrowheads="1"/>
          </p:cNvSpPr>
          <p:nvPr/>
        </p:nvSpPr>
        <p:spPr bwMode="auto">
          <a:xfrm>
            <a:off x="677703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2" name="Rectangle 22">
            <a:extLst>
              <a:ext uri="{FF2B5EF4-FFF2-40B4-BE49-F238E27FC236}">
                <a16:creationId xmlns:a16="http://schemas.microsoft.com/office/drawing/2014/main" id="{A7B90DA9-C1C8-41B0-9FD7-B6D4DC91038C}"/>
              </a:ext>
            </a:extLst>
          </p:cNvPr>
          <p:cNvSpPr>
            <a:spLocks noChangeArrowheads="1"/>
          </p:cNvSpPr>
          <p:nvPr/>
        </p:nvSpPr>
        <p:spPr bwMode="auto">
          <a:xfrm>
            <a:off x="677703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3" name="TextBox 23">
            <a:extLst>
              <a:ext uri="{FF2B5EF4-FFF2-40B4-BE49-F238E27FC236}">
                <a16:creationId xmlns:a16="http://schemas.microsoft.com/office/drawing/2014/main" id="{0CE72021-12D3-4F2C-A683-8BA53E8F2C17}"/>
              </a:ext>
            </a:extLst>
          </p:cNvPr>
          <p:cNvSpPr txBox="1">
            <a:spLocks noChangeArrowheads="1"/>
          </p:cNvSpPr>
          <p:nvPr/>
        </p:nvSpPr>
        <p:spPr bwMode="auto">
          <a:xfrm>
            <a:off x="5924550" y="2092325"/>
            <a:ext cx="124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5014" name="TextBox 24">
            <a:extLst>
              <a:ext uri="{FF2B5EF4-FFF2-40B4-BE49-F238E27FC236}">
                <a16:creationId xmlns:a16="http://schemas.microsoft.com/office/drawing/2014/main" id="{389763BA-3F26-4366-9A79-A710D39F7B14}"/>
              </a:ext>
            </a:extLst>
          </p:cNvPr>
          <p:cNvSpPr txBox="1">
            <a:spLocks noChangeArrowheads="1"/>
          </p:cNvSpPr>
          <p:nvPr/>
        </p:nvSpPr>
        <p:spPr bwMode="auto">
          <a:xfrm>
            <a:off x="2627313" y="3087688"/>
            <a:ext cx="2873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15" name="TextBox 25">
            <a:extLst>
              <a:ext uri="{FF2B5EF4-FFF2-40B4-BE49-F238E27FC236}">
                <a16:creationId xmlns:a16="http://schemas.microsoft.com/office/drawing/2014/main" id="{882555A9-0714-4EB3-9CB8-703EA7AADE15}"/>
              </a:ext>
            </a:extLst>
          </p:cNvPr>
          <p:cNvSpPr txBox="1">
            <a:spLocks noChangeArrowheads="1"/>
          </p:cNvSpPr>
          <p:nvPr/>
        </p:nvSpPr>
        <p:spPr bwMode="auto">
          <a:xfrm>
            <a:off x="3240088" y="3078163"/>
            <a:ext cx="3984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16" name="Rectangle 26">
            <a:extLst>
              <a:ext uri="{FF2B5EF4-FFF2-40B4-BE49-F238E27FC236}">
                <a16:creationId xmlns:a16="http://schemas.microsoft.com/office/drawing/2014/main" id="{F82F3626-6266-4700-B7FA-9ABE366FA884}"/>
              </a:ext>
            </a:extLst>
          </p:cNvPr>
          <p:cNvSpPr>
            <a:spLocks noChangeArrowheads="1"/>
          </p:cNvSpPr>
          <p:nvPr/>
        </p:nvSpPr>
        <p:spPr bwMode="auto">
          <a:xfrm>
            <a:off x="3013075" y="37115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7" name="TextBox 27">
            <a:extLst>
              <a:ext uri="{FF2B5EF4-FFF2-40B4-BE49-F238E27FC236}">
                <a16:creationId xmlns:a16="http://schemas.microsoft.com/office/drawing/2014/main" id="{C482525C-41BF-4E64-A861-1648671AAA69}"/>
              </a:ext>
            </a:extLst>
          </p:cNvPr>
          <p:cNvSpPr txBox="1">
            <a:spLocks noChangeArrowheads="1"/>
          </p:cNvSpPr>
          <p:nvPr/>
        </p:nvSpPr>
        <p:spPr bwMode="auto">
          <a:xfrm>
            <a:off x="3111500" y="36877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18" name="Straight Arrow Connector 28">
            <a:extLst>
              <a:ext uri="{FF2B5EF4-FFF2-40B4-BE49-F238E27FC236}">
                <a16:creationId xmlns:a16="http://schemas.microsoft.com/office/drawing/2014/main" id="{45654F0D-AD49-4499-BEA6-93E7F537815C}"/>
              </a:ext>
            </a:extLst>
          </p:cNvPr>
          <p:cNvCxnSpPr>
            <a:cxnSpLocks noChangeShapeType="1"/>
          </p:cNvCxnSpPr>
          <p:nvPr/>
        </p:nvCxnSpPr>
        <p:spPr bwMode="auto">
          <a:xfrm rot="5400000">
            <a:off x="3141662" y="3506788"/>
            <a:ext cx="4175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9" name="Straight Arrow Connector 29">
            <a:extLst>
              <a:ext uri="{FF2B5EF4-FFF2-40B4-BE49-F238E27FC236}">
                <a16:creationId xmlns:a16="http://schemas.microsoft.com/office/drawing/2014/main" id="{F70776D9-3694-412D-A6D8-A2BAC590DEE0}"/>
              </a:ext>
            </a:extLst>
          </p:cNvPr>
          <p:cNvCxnSpPr>
            <a:cxnSpLocks noChangeShapeType="1"/>
          </p:cNvCxnSpPr>
          <p:nvPr/>
        </p:nvCxnSpPr>
        <p:spPr bwMode="auto">
          <a:xfrm>
            <a:off x="2770188" y="3290888"/>
            <a:ext cx="469900" cy="4254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0" name="Straight Arrow Connector 30">
            <a:extLst>
              <a:ext uri="{FF2B5EF4-FFF2-40B4-BE49-F238E27FC236}">
                <a16:creationId xmlns:a16="http://schemas.microsoft.com/office/drawing/2014/main" id="{058CA333-9F81-4368-A460-077518D648D4}"/>
              </a:ext>
            </a:extLst>
          </p:cNvPr>
          <p:cNvCxnSpPr>
            <a:cxnSpLocks noChangeShapeType="1"/>
          </p:cNvCxnSpPr>
          <p:nvPr/>
        </p:nvCxnSpPr>
        <p:spPr bwMode="auto">
          <a:xfrm rot="5400000">
            <a:off x="7287419" y="35107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1" name="Straight Connector 31">
            <a:extLst>
              <a:ext uri="{FF2B5EF4-FFF2-40B4-BE49-F238E27FC236}">
                <a16:creationId xmlns:a16="http://schemas.microsoft.com/office/drawing/2014/main" id="{71146128-BF3D-483F-A57B-333E3B31BC02}"/>
              </a:ext>
            </a:extLst>
          </p:cNvPr>
          <p:cNvCxnSpPr>
            <a:cxnSpLocks noChangeShapeType="1"/>
          </p:cNvCxnSpPr>
          <p:nvPr/>
        </p:nvCxnSpPr>
        <p:spPr bwMode="auto">
          <a:xfrm rot="5400000">
            <a:off x="2674144" y="2959894"/>
            <a:ext cx="6762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2" name="TextBox 33">
            <a:extLst>
              <a:ext uri="{FF2B5EF4-FFF2-40B4-BE49-F238E27FC236}">
                <a16:creationId xmlns:a16="http://schemas.microsoft.com/office/drawing/2014/main" id="{F78E2592-8558-4CD6-A1CC-0E11038271A1}"/>
              </a:ext>
            </a:extLst>
          </p:cNvPr>
          <p:cNvSpPr txBox="1">
            <a:spLocks noChangeArrowheads="1"/>
          </p:cNvSpPr>
          <p:nvPr/>
        </p:nvSpPr>
        <p:spPr bwMode="auto">
          <a:xfrm>
            <a:off x="1063625" y="3086100"/>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23" name="TextBox 34">
            <a:extLst>
              <a:ext uri="{FF2B5EF4-FFF2-40B4-BE49-F238E27FC236}">
                <a16:creationId xmlns:a16="http://schemas.microsoft.com/office/drawing/2014/main" id="{43D04160-8882-4832-8AF9-24EE69BEE2A9}"/>
              </a:ext>
            </a:extLst>
          </p:cNvPr>
          <p:cNvSpPr txBox="1">
            <a:spLocks noChangeArrowheads="1"/>
          </p:cNvSpPr>
          <p:nvPr/>
        </p:nvSpPr>
        <p:spPr bwMode="auto">
          <a:xfrm>
            <a:off x="1676400" y="3076575"/>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24" name="Rectangle 35">
            <a:extLst>
              <a:ext uri="{FF2B5EF4-FFF2-40B4-BE49-F238E27FC236}">
                <a16:creationId xmlns:a16="http://schemas.microsoft.com/office/drawing/2014/main" id="{B18A5DAC-C12C-47D7-B60E-75D7ACC32E52}"/>
              </a:ext>
            </a:extLst>
          </p:cNvPr>
          <p:cNvSpPr>
            <a:spLocks noChangeArrowheads="1"/>
          </p:cNvSpPr>
          <p:nvPr/>
        </p:nvSpPr>
        <p:spPr bwMode="auto">
          <a:xfrm>
            <a:off x="1449388" y="37084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25" name="TextBox 36">
            <a:extLst>
              <a:ext uri="{FF2B5EF4-FFF2-40B4-BE49-F238E27FC236}">
                <a16:creationId xmlns:a16="http://schemas.microsoft.com/office/drawing/2014/main" id="{82E06249-5B4D-4577-9286-5D37E9F21346}"/>
              </a:ext>
            </a:extLst>
          </p:cNvPr>
          <p:cNvSpPr txBox="1">
            <a:spLocks noChangeArrowheads="1"/>
          </p:cNvSpPr>
          <p:nvPr/>
        </p:nvSpPr>
        <p:spPr bwMode="auto">
          <a:xfrm>
            <a:off x="1547813" y="36861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26" name="Straight Arrow Connector 37">
            <a:extLst>
              <a:ext uri="{FF2B5EF4-FFF2-40B4-BE49-F238E27FC236}">
                <a16:creationId xmlns:a16="http://schemas.microsoft.com/office/drawing/2014/main" id="{21917AD8-A686-4A20-B247-36CF8ADDC22A}"/>
              </a:ext>
            </a:extLst>
          </p:cNvPr>
          <p:cNvCxnSpPr>
            <a:cxnSpLocks noChangeShapeType="1"/>
          </p:cNvCxnSpPr>
          <p:nvPr/>
        </p:nvCxnSpPr>
        <p:spPr bwMode="auto">
          <a:xfrm rot="5400000">
            <a:off x="1577182" y="350440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7" name="Straight Arrow Connector 38">
            <a:extLst>
              <a:ext uri="{FF2B5EF4-FFF2-40B4-BE49-F238E27FC236}">
                <a16:creationId xmlns:a16="http://schemas.microsoft.com/office/drawing/2014/main" id="{01C7166D-8478-43F1-A86E-6E20D5F6B589}"/>
              </a:ext>
            </a:extLst>
          </p:cNvPr>
          <p:cNvCxnSpPr>
            <a:cxnSpLocks noChangeShapeType="1"/>
          </p:cNvCxnSpPr>
          <p:nvPr/>
        </p:nvCxnSpPr>
        <p:spPr bwMode="auto">
          <a:xfrm>
            <a:off x="1206500" y="3289300"/>
            <a:ext cx="469900" cy="42386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8" name="Straight Connector 39">
            <a:extLst>
              <a:ext uri="{FF2B5EF4-FFF2-40B4-BE49-F238E27FC236}">
                <a16:creationId xmlns:a16="http://schemas.microsoft.com/office/drawing/2014/main" id="{19849AF7-4D46-4A72-AE82-F89BDED23B72}"/>
              </a:ext>
            </a:extLst>
          </p:cNvPr>
          <p:cNvCxnSpPr>
            <a:cxnSpLocks noChangeShapeType="1"/>
          </p:cNvCxnSpPr>
          <p:nvPr/>
        </p:nvCxnSpPr>
        <p:spPr bwMode="auto">
          <a:xfrm rot="5400000">
            <a:off x="1109662" y="2957513"/>
            <a:ext cx="677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9" name="Rectangle 40">
            <a:extLst>
              <a:ext uri="{FF2B5EF4-FFF2-40B4-BE49-F238E27FC236}">
                <a16:creationId xmlns:a16="http://schemas.microsoft.com/office/drawing/2014/main" id="{55A65A33-5D42-4210-A9B7-EA9654F06184}"/>
              </a:ext>
            </a:extLst>
          </p:cNvPr>
          <p:cNvSpPr>
            <a:spLocks noChangeArrowheads="1"/>
          </p:cNvSpPr>
          <p:nvPr/>
        </p:nvSpPr>
        <p:spPr bwMode="auto">
          <a:xfrm>
            <a:off x="909638" y="5710238"/>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30" name="TextBox 41">
            <a:extLst>
              <a:ext uri="{FF2B5EF4-FFF2-40B4-BE49-F238E27FC236}">
                <a16:creationId xmlns:a16="http://schemas.microsoft.com/office/drawing/2014/main" id="{8703B509-7700-458D-A798-57D55FEDB1A5}"/>
              </a:ext>
            </a:extLst>
          </p:cNvPr>
          <p:cNvSpPr txBox="1">
            <a:spLocks noChangeArrowheads="1"/>
          </p:cNvSpPr>
          <p:nvPr/>
        </p:nvSpPr>
        <p:spPr bwMode="auto">
          <a:xfrm>
            <a:off x="1136650" y="4989513"/>
            <a:ext cx="1030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cxnSp>
        <p:nvCxnSpPr>
          <p:cNvPr id="85031" name="Straight Connector 42">
            <a:extLst>
              <a:ext uri="{FF2B5EF4-FFF2-40B4-BE49-F238E27FC236}">
                <a16:creationId xmlns:a16="http://schemas.microsoft.com/office/drawing/2014/main" id="{597FCE04-E00F-411E-9A6E-D22796E6F70C}"/>
              </a:ext>
            </a:extLst>
          </p:cNvPr>
          <p:cNvCxnSpPr>
            <a:cxnSpLocks noChangeShapeType="1"/>
          </p:cNvCxnSpPr>
          <p:nvPr/>
        </p:nvCxnSpPr>
        <p:spPr bwMode="auto">
          <a:xfrm rot="5400000">
            <a:off x="1681163" y="5876925"/>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5032" name="Straight Connector 43">
            <a:extLst>
              <a:ext uri="{FF2B5EF4-FFF2-40B4-BE49-F238E27FC236}">
                <a16:creationId xmlns:a16="http://schemas.microsoft.com/office/drawing/2014/main" id="{8E4B09D5-E6A9-4841-BAD7-4288A2CE3F9E}"/>
              </a:ext>
            </a:extLst>
          </p:cNvPr>
          <p:cNvCxnSpPr>
            <a:cxnSpLocks noChangeShapeType="1"/>
          </p:cNvCxnSpPr>
          <p:nvPr/>
        </p:nvCxnSpPr>
        <p:spPr bwMode="auto">
          <a:xfrm rot="5400000">
            <a:off x="1143794" y="5876132"/>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33" name="TextBox 44">
            <a:extLst>
              <a:ext uri="{FF2B5EF4-FFF2-40B4-BE49-F238E27FC236}">
                <a16:creationId xmlns:a16="http://schemas.microsoft.com/office/drawing/2014/main" id="{5315C6B6-D059-4806-8EBB-F3C3127A4E3E}"/>
              </a:ext>
            </a:extLst>
          </p:cNvPr>
          <p:cNvSpPr txBox="1">
            <a:spLocks noChangeArrowheads="1"/>
          </p:cNvSpPr>
          <p:nvPr/>
        </p:nvSpPr>
        <p:spPr bwMode="auto">
          <a:xfrm>
            <a:off x="804863" y="5359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34" name="TextBox 45">
            <a:extLst>
              <a:ext uri="{FF2B5EF4-FFF2-40B4-BE49-F238E27FC236}">
                <a16:creationId xmlns:a16="http://schemas.microsoft.com/office/drawing/2014/main" id="{1A48CA47-CF8F-4970-9BFA-FFA44E474BD2}"/>
              </a:ext>
            </a:extLst>
          </p:cNvPr>
          <p:cNvSpPr txBox="1">
            <a:spLocks noChangeArrowheads="1"/>
          </p:cNvSpPr>
          <p:nvPr/>
        </p:nvSpPr>
        <p:spPr bwMode="auto">
          <a:xfrm>
            <a:off x="1265238" y="5373688"/>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35" name="TextBox 46">
            <a:extLst>
              <a:ext uri="{FF2B5EF4-FFF2-40B4-BE49-F238E27FC236}">
                <a16:creationId xmlns:a16="http://schemas.microsoft.com/office/drawing/2014/main" id="{B9E68776-A133-40B3-8CCA-97DE2479E89C}"/>
              </a:ext>
            </a:extLst>
          </p:cNvPr>
          <p:cNvSpPr txBox="1">
            <a:spLocks noChangeArrowheads="1"/>
          </p:cNvSpPr>
          <p:nvPr/>
        </p:nvSpPr>
        <p:spPr bwMode="auto">
          <a:xfrm>
            <a:off x="1878013" y="537368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36" name="TextBox 47">
            <a:extLst>
              <a:ext uri="{FF2B5EF4-FFF2-40B4-BE49-F238E27FC236}">
                <a16:creationId xmlns:a16="http://schemas.microsoft.com/office/drawing/2014/main" id="{DF52626A-41DF-48B1-984C-6C1269436158}"/>
              </a:ext>
            </a:extLst>
          </p:cNvPr>
          <p:cNvSpPr txBox="1">
            <a:spLocks noChangeArrowheads="1"/>
          </p:cNvSpPr>
          <p:nvPr/>
        </p:nvSpPr>
        <p:spPr bwMode="auto">
          <a:xfrm>
            <a:off x="1846263" y="5710238"/>
            <a:ext cx="611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37" name="TextBox 48">
            <a:extLst>
              <a:ext uri="{FF2B5EF4-FFF2-40B4-BE49-F238E27FC236}">
                <a16:creationId xmlns:a16="http://schemas.microsoft.com/office/drawing/2014/main" id="{C0F51A81-1CD6-4BEB-BD98-C4465ECF1329}"/>
              </a:ext>
            </a:extLst>
          </p:cNvPr>
          <p:cNvSpPr txBox="1">
            <a:spLocks noChangeArrowheads="1"/>
          </p:cNvSpPr>
          <p:nvPr/>
        </p:nvSpPr>
        <p:spPr bwMode="auto">
          <a:xfrm>
            <a:off x="1311275" y="5708650"/>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 bits</a:t>
            </a:r>
          </a:p>
        </p:txBody>
      </p:sp>
      <p:sp>
        <p:nvSpPr>
          <p:cNvPr id="85038" name="TextBox 49">
            <a:extLst>
              <a:ext uri="{FF2B5EF4-FFF2-40B4-BE49-F238E27FC236}">
                <a16:creationId xmlns:a16="http://schemas.microsoft.com/office/drawing/2014/main" id="{4CEF604D-7A96-413A-AEAA-DDD9E27CCD96}"/>
              </a:ext>
            </a:extLst>
          </p:cNvPr>
          <p:cNvSpPr txBox="1">
            <a:spLocks noChangeArrowheads="1"/>
          </p:cNvSpPr>
          <p:nvPr/>
        </p:nvSpPr>
        <p:spPr bwMode="auto">
          <a:xfrm>
            <a:off x="909638" y="5726113"/>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3b</a:t>
            </a:r>
          </a:p>
        </p:txBody>
      </p:sp>
      <p:sp>
        <p:nvSpPr>
          <p:cNvPr id="85039" name="Rectangle 50">
            <a:extLst>
              <a:ext uri="{FF2B5EF4-FFF2-40B4-BE49-F238E27FC236}">
                <a16:creationId xmlns:a16="http://schemas.microsoft.com/office/drawing/2014/main" id="{28EE51D7-1663-44A3-8934-26A144EF297B}"/>
              </a:ext>
            </a:extLst>
          </p:cNvPr>
          <p:cNvSpPr>
            <a:spLocks noChangeArrowheads="1"/>
          </p:cNvSpPr>
          <p:nvPr/>
        </p:nvSpPr>
        <p:spPr bwMode="auto">
          <a:xfrm>
            <a:off x="2798763" y="44005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40" name="TextBox 51">
            <a:extLst>
              <a:ext uri="{FF2B5EF4-FFF2-40B4-BE49-F238E27FC236}">
                <a16:creationId xmlns:a16="http://schemas.microsoft.com/office/drawing/2014/main" id="{2CC26CA2-C217-429E-BFAE-5EC8E14DBF70}"/>
              </a:ext>
            </a:extLst>
          </p:cNvPr>
          <p:cNvSpPr txBox="1">
            <a:spLocks noChangeArrowheads="1"/>
          </p:cNvSpPr>
          <p:nvPr/>
        </p:nvSpPr>
        <p:spPr bwMode="auto">
          <a:xfrm>
            <a:off x="2809875" y="4400550"/>
            <a:ext cx="673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5041" name="Straight Arrow Connector 53">
            <a:extLst>
              <a:ext uri="{FF2B5EF4-FFF2-40B4-BE49-F238E27FC236}">
                <a16:creationId xmlns:a16="http://schemas.microsoft.com/office/drawing/2014/main" id="{DDF212F6-5ABE-4ECA-8417-F44D24D73EED}"/>
              </a:ext>
            </a:extLst>
          </p:cNvPr>
          <p:cNvCxnSpPr>
            <a:cxnSpLocks noChangeShapeType="1"/>
            <a:endCxn id="85040" idx="1"/>
          </p:cNvCxnSpPr>
          <p:nvPr/>
        </p:nvCxnSpPr>
        <p:spPr bwMode="auto">
          <a:xfrm>
            <a:off x="2074863" y="4046538"/>
            <a:ext cx="735012" cy="5238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2" name="Straight Arrow Connector 55">
            <a:extLst>
              <a:ext uri="{FF2B5EF4-FFF2-40B4-BE49-F238E27FC236}">
                <a16:creationId xmlns:a16="http://schemas.microsoft.com/office/drawing/2014/main" id="{31D9A542-DC06-45CF-B0E5-AF397D2041FD}"/>
              </a:ext>
            </a:extLst>
          </p:cNvPr>
          <p:cNvCxnSpPr>
            <a:cxnSpLocks noChangeShapeType="1"/>
            <a:endCxn id="85040" idx="0"/>
          </p:cNvCxnSpPr>
          <p:nvPr/>
        </p:nvCxnSpPr>
        <p:spPr bwMode="auto">
          <a:xfrm rot="10800000" flipV="1">
            <a:off x="3146425" y="4046538"/>
            <a:ext cx="441325" cy="3540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3" name="Straight Arrow Connector 59">
            <a:extLst>
              <a:ext uri="{FF2B5EF4-FFF2-40B4-BE49-F238E27FC236}">
                <a16:creationId xmlns:a16="http://schemas.microsoft.com/office/drawing/2014/main" id="{F63593E4-9DCF-47BF-9A3D-46E88C67B66A}"/>
              </a:ext>
            </a:extLst>
          </p:cNvPr>
          <p:cNvCxnSpPr>
            <a:cxnSpLocks noChangeShapeType="1"/>
          </p:cNvCxnSpPr>
          <p:nvPr/>
        </p:nvCxnSpPr>
        <p:spPr bwMode="auto">
          <a:xfrm rot="5400000">
            <a:off x="5714207" y="350123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4" name="Freeform 48">
            <a:extLst>
              <a:ext uri="{FF2B5EF4-FFF2-40B4-BE49-F238E27FC236}">
                <a16:creationId xmlns:a16="http://schemas.microsoft.com/office/drawing/2014/main" id="{FEC98929-503C-4C6D-865C-17A2B47D3A1D}"/>
              </a:ext>
            </a:extLst>
          </p:cNvPr>
          <p:cNvSpPr>
            <a:spLocks/>
          </p:cNvSpPr>
          <p:nvPr/>
        </p:nvSpPr>
        <p:spPr bwMode="auto">
          <a:xfrm>
            <a:off x="5649913" y="3721100"/>
            <a:ext cx="21272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5" name="Text Box 61">
            <a:extLst>
              <a:ext uri="{FF2B5EF4-FFF2-40B4-BE49-F238E27FC236}">
                <a16:creationId xmlns:a16="http://schemas.microsoft.com/office/drawing/2014/main" id="{02DCC3A5-B5D5-46F2-960E-1FEC0075A701}"/>
              </a:ext>
            </a:extLst>
          </p:cNvPr>
          <p:cNvSpPr txBox="1">
            <a:spLocks noChangeArrowheads="1"/>
          </p:cNvSpPr>
          <p:nvPr/>
        </p:nvSpPr>
        <p:spPr bwMode="auto">
          <a:xfrm>
            <a:off x="6427788" y="3719513"/>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46" name="Straight Arrow Connector 63">
            <a:extLst>
              <a:ext uri="{FF2B5EF4-FFF2-40B4-BE49-F238E27FC236}">
                <a16:creationId xmlns:a16="http://schemas.microsoft.com/office/drawing/2014/main" id="{9E358166-6442-41A4-A49C-189F664CCED2}"/>
              </a:ext>
            </a:extLst>
          </p:cNvPr>
          <p:cNvCxnSpPr>
            <a:cxnSpLocks noChangeShapeType="1"/>
            <a:stCxn id="85040" idx="3"/>
          </p:cNvCxnSpPr>
          <p:nvPr/>
        </p:nvCxnSpPr>
        <p:spPr bwMode="auto">
          <a:xfrm flipV="1">
            <a:off x="3482975" y="3897313"/>
            <a:ext cx="2441575" cy="673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7" name="Straight Arrow Connector 66">
            <a:extLst>
              <a:ext uri="{FF2B5EF4-FFF2-40B4-BE49-F238E27FC236}">
                <a16:creationId xmlns:a16="http://schemas.microsoft.com/office/drawing/2014/main" id="{AC5E7539-32D7-48EB-B5AF-FB304DD5632B}"/>
              </a:ext>
            </a:extLst>
          </p:cNvPr>
          <p:cNvCxnSpPr>
            <a:cxnSpLocks noChangeShapeType="1"/>
          </p:cNvCxnSpPr>
          <p:nvPr/>
        </p:nvCxnSpPr>
        <p:spPr bwMode="auto">
          <a:xfrm rot="5400000">
            <a:off x="6560344" y="4256881"/>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8" name="Freeform 48">
            <a:extLst>
              <a:ext uri="{FF2B5EF4-FFF2-40B4-BE49-F238E27FC236}">
                <a16:creationId xmlns:a16="http://schemas.microsoft.com/office/drawing/2014/main" id="{A349E3C9-A71F-4836-B4B1-5D7F952FB61D}"/>
              </a:ext>
            </a:extLst>
          </p:cNvPr>
          <p:cNvSpPr>
            <a:spLocks/>
          </p:cNvSpPr>
          <p:nvPr/>
        </p:nvSpPr>
        <p:spPr bwMode="auto">
          <a:xfrm>
            <a:off x="5878513" y="4500563"/>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9" name="Text Box 61">
            <a:extLst>
              <a:ext uri="{FF2B5EF4-FFF2-40B4-BE49-F238E27FC236}">
                <a16:creationId xmlns:a16="http://schemas.microsoft.com/office/drawing/2014/main" id="{D4284798-4B3F-47B9-A724-64BAA9AE5A50}"/>
              </a:ext>
            </a:extLst>
          </p:cNvPr>
          <p:cNvSpPr txBox="1">
            <a:spLocks noChangeArrowheads="1"/>
          </p:cNvSpPr>
          <p:nvPr/>
        </p:nvSpPr>
        <p:spPr bwMode="auto">
          <a:xfrm>
            <a:off x="6426200" y="4475163"/>
            <a:ext cx="69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50" name="Straight Arrow Connector 69">
            <a:extLst>
              <a:ext uri="{FF2B5EF4-FFF2-40B4-BE49-F238E27FC236}">
                <a16:creationId xmlns:a16="http://schemas.microsoft.com/office/drawing/2014/main" id="{60775B8A-174A-4C80-9B2E-50346A79ADF2}"/>
              </a:ext>
            </a:extLst>
          </p:cNvPr>
          <p:cNvCxnSpPr>
            <a:cxnSpLocks noChangeShapeType="1"/>
          </p:cNvCxnSpPr>
          <p:nvPr/>
        </p:nvCxnSpPr>
        <p:spPr bwMode="auto">
          <a:xfrm rot="10800000">
            <a:off x="7446963" y="4660900"/>
            <a:ext cx="523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1" name="TextBox 70">
            <a:extLst>
              <a:ext uri="{FF2B5EF4-FFF2-40B4-BE49-F238E27FC236}">
                <a16:creationId xmlns:a16="http://schemas.microsoft.com/office/drawing/2014/main" id="{C7349C96-4409-4132-9099-D54199A78360}"/>
              </a:ext>
            </a:extLst>
          </p:cNvPr>
          <p:cNvSpPr txBox="1">
            <a:spLocks noChangeArrowheads="1"/>
          </p:cNvSpPr>
          <p:nvPr/>
        </p:nvSpPr>
        <p:spPr bwMode="auto">
          <a:xfrm>
            <a:off x="7613650" y="4352925"/>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5052" name="Straight Arrow Connector 71">
            <a:extLst>
              <a:ext uri="{FF2B5EF4-FFF2-40B4-BE49-F238E27FC236}">
                <a16:creationId xmlns:a16="http://schemas.microsoft.com/office/drawing/2014/main" id="{9B3F26E3-CCE3-4D73-8014-90A4953B6E56}"/>
              </a:ext>
            </a:extLst>
          </p:cNvPr>
          <p:cNvCxnSpPr>
            <a:cxnSpLocks noChangeShapeType="1"/>
          </p:cNvCxnSpPr>
          <p:nvPr/>
        </p:nvCxnSpPr>
        <p:spPr bwMode="auto">
          <a:xfrm rot="5400000">
            <a:off x="6559551" y="5029200"/>
            <a:ext cx="4175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3" name="TextBox 72">
            <a:extLst>
              <a:ext uri="{FF2B5EF4-FFF2-40B4-BE49-F238E27FC236}">
                <a16:creationId xmlns:a16="http://schemas.microsoft.com/office/drawing/2014/main" id="{D74A5D6D-F38A-4533-A51D-E54C068B1286}"/>
              </a:ext>
            </a:extLst>
          </p:cNvPr>
          <p:cNvSpPr txBox="1">
            <a:spLocks noChangeArrowheads="1"/>
          </p:cNvSpPr>
          <p:nvPr/>
        </p:nvSpPr>
        <p:spPr bwMode="auto">
          <a:xfrm>
            <a:off x="3390900" y="5540375"/>
            <a:ext cx="5861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33CC"/>
                </a:solidFill>
                <a:latin typeface="Arial" panose="020B0604020202020204" pitchFamily="34" charset="0"/>
              </a:rPr>
              <a:t>Key idea: Associative memory within the set</a:t>
            </a:r>
          </a:p>
          <a:p>
            <a:pPr eaLnBrk="1" hangingPunct="1">
              <a:spcBef>
                <a:spcPct val="0"/>
              </a:spcBef>
              <a:buClrTx/>
              <a:buSzTx/>
              <a:buFontTx/>
              <a:buNone/>
            </a:pPr>
            <a:r>
              <a:rPr lang="en-US" altLang="en-US" sz="1800">
                <a:solidFill>
                  <a:srgbClr val="0033CC"/>
                </a:solidFill>
                <a:latin typeface="Arial" panose="020B0604020202020204" pitchFamily="34" charset="0"/>
              </a:rPr>
              <a:t>+ Accommodates conflicts better (fewer conflict misses)</a:t>
            </a:r>
          </a:p>
          <a:p>
            <a:pPr eaLnBrk="1" hangingPunct="1">
              <a:spcBef>
                <a:spcPct val="0"/>
              </a:spcBef>
              <a:buClrTx/>
              <a:buSzTx/>
              <a:buFontTx/>
              <a:buNone/>
            </a:pPr>
            <a:r>
              <a:rPr lang="en-US" altLang="en-US" sz="1800">
                <a:solidFill>
                  <a:srgbClr val="0033CC"/>
                </a:solidFill>
                <a:latin typeface="Arial" panose="020B0604020202020204" pitchFamily="34" charset="0"/>
              </a:rPr>
              <a:t>-- More complex, slower access, larger tag store</a:t>
            </a:r>
          </a:p>
          <a:p>
            <a:pPr eaLnBrk="1" hangingPunct="1">
              <a:spcBef>
                <a:spcPct val="0"/>
              </a:spcBef>
              <a:buClrTx/>
              <a:buSzTx/>
              <a:buFontTx/>
              <a:buNone/>
            </a:pPr>
            <a:endParaRPr lang="en-US" altLang="en-US" sz="1800">
              <a:solidFill>
                <a:srgbClr val="0033CC"/>
              </a:solidFill>
              <a:latin typeface="Arial" panose="020B0604020202020204" pitchFamily="34" charset="0"/>
            </a:endParaRPr>
          </a:p>
        </p:txBody>
      </p:sp>
      <p:sp>
        <p:nvSpPr>
          <p:cNvPr id="74" name="Rounded Rectangle 73">
            <a:extLst>
              <a:ext uri="{FF2B5EF4-FFF2-40B4-BE49-F238E27FC236}">
                <a16:creationId xmlns:a16="http://schemas.microsoft.com/office/drawing/2014/main" id="{6763FE83-8498-44E0-9AB8-C263250C4208}"/>
              </a:ext>
            </a:extLst>
          </p:cNvPr>
          <p:cNvSpPr>
            <a:spLocks noChangeArrowheads="1"/>
          </p:cNvSpPr>
          <p:nvPr/>
        </p:nvSpPr>
        <p:spPr bwMode="auto">
          <a:xfrm>
            <a:off x="804863"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75" name="TextBox 74">
            <a:extLst>
              <a:ext uri="{FF2B5EF4-FFF2-40B4-BE49-F238E27FC236}">
                <a16:creationId xmlns:a16="http://schemas.microsoft.com/office/drawing/2014/main" id="{1ED43C58-5066-435C-8F91-47FCEF677ECC}"/>
              </a:ext>
            </a:extLst>
          </p:cNvPr>
          <p:cNvSpPr txBox="1">
            <a:spLocks noChangeArrowheads="1"/>
          </p:cNvSpPr>
          <p:nvPr/>
        </p:nvSpPr>
        <p:spPr bwMode="auto">
          <a:xfrm>
            <a:off x="36513" y="2525713"/>
            <a:ext cx="633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0000"/>
                </a:solidFill>
                <a:latin typeface="Arial" panose="020B0604020202020204" pitchFamily="34" charset="0"/>
              </a:rPr>
              <a:t>SET</a:t>
            </a:r>
          </a:p>
        </p:txBody>
      </p:sp>
      <p:sp>
        <p:nvSpPr>
          <p:cNvPr id="76" name="Rounded Rectangle 75">
            <a:extLst>
              <a:ext uri="{FF2B5EF4-FFF2-40B4-BE49-F238E27FC236}">
                <a16:creationId xmlns:a16="http://schemas.microsoft.com/office/drawing/2014/main" id="{725B8968-0C2B-4D74-985E-E4DF15719BD8}"/>
              </a:ext>
            </a:extLst>
          </p:cNvPr>
          <p:cNvSpPr>
            <a:spLocks noChangeArrowheads="1"/>
          </p:cNvSpPr>
          <p:nvPr/>
        </p:nvSpPr>
        <p:spPr bwMode="auto">
          <a:xfrm>
            <a:off x="4986338"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85057" name="Straight Arrow Connector 68">
            <a:extLst>
              <a:ext uri="{FF2B5EF4-FFF2-40B4-BE49-F238E27FC236}">
                <a16:creationId xmlns:a16="http://schemas.microsoft.com/office/drawing/2014/main" id="{69C7EBA9-F4DB-436F-9A26-931A2A943A1D}"/>
              </a:ext>
            </a:extLst>
          </p:cNvPr>
          <p:cNvCxnSpPr>
            <a:cxnSpLocks noChangeShapeType="1"/>
          </p:cNvCxnSpPr>
          <p:nvPr/>
        </p:nvCxnSpPr>
        <p:spPr bwMode="auto">
          <a:xfrm rot="16200000" flipH="1">
            <a:off x="2979738" y="4870450"/>
            <a:ext cx="265112"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8" name="TextBox 69">
            <a:extLst>
              <a:ext uri="{FF2B5EF4-FFF2-40B4-BE49-F238E27FC236}">
                <a16:creationId xmlns:a16="http://schemas.microsoft.com/office/drawing/2014/main" id="{D1BCE69E-F450-4BB1-A462-EED5E66F5BEA}"/>
              </a:ext>
            </a:extLst>
          </p:cNvPr>
          <p:cNvSpPr txBox="1">
            <a:spLocks noChangeArrowheads="1"/>
          </p:cNvSpPr>
          <p:nvPr/>
        </p:nvSpPr>
        <p:spPr bwMode="auto">
          <a:xfrm>
            <a:off x="3230563" y="4873625"/>
            <a:ext cx="59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Tree>
    <p:extLst>
      <p:ext uri="{BB962C8B-B14F-4D97-AF65-F5344CB8AC3E}">
        <p14:creationId xmlns:p14="http://schemas.microsoft.com/office/powerpoint/2010/main" val="1962886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0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0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0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50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503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9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9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9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9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50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0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0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00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50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01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50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0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0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50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50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0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500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50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500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50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01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501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501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501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01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501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502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502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502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502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503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504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504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504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505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505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8504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850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50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504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5045"/>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8504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504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504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5050"/>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505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5052"/>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nodeType="clickEffect">
                                  <p:stCondLst>
                                    <p:cond delay="0"/>
                                  </p:stCondLst>
                                  <p:childTnLst>
                                    <p:set>
                                      <p:cBhvr>
                                        <p:cTn id="150"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nodeType="clickEffect">
                                  <p:stCondLst>
                                    <p:cond delay="0"/>
                                  </p:stCondLst>
                                  <p:childTnLst>
                                    <p:set>
                                      <p:cBhvr>
                                        <p:cTn id="158"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animBg="1"/>
      <p:bldP spid="84998" grpId="0" animBg="1"/>
      <p:bldP spid="84999" grpId="0" animBg="1"/>
      <p:bldP spid="85000" grpId="0" animBg="1"/>
      <p:bldP spid="85001" grpId="0" animBg="1"/>
      <p:bldP spid="85002" grpId="0" animBg="1"/>
      <p:bldP spid="85003" grpId="0" animBg="1"/>
      <p:bldP spid="85004" grpId="0"/>
      <p:bldP spid="85005" grpId="0" animBg="1"/>
      <p:bldP spid="85006" grpId="0" animBg="1"/>
      <p:bldP spid="85007" grpId="0" animBg="1"/>
      <p:bldP spid="85008" grpId="0" animBg="1"/>
      <p:bldP spid="85009" grpId="0" animBg="1"/>
      <p:bldP spid="85010" grpId="0" animBg="1"/>
      <p:bldP spid="85011" grpId="0" animBg="1"/>
      <p:bldP spid="85012" grpId="0" animBg="1"/>
      <p:bldP spid="85013" grpId="0"/>
      <p:bldP spid="85014" grpId="0"/>
      <p:bldP spid="85015" grpId="0"/>
      <p:bldP spid="85016" grpId="0" animBg="1"/>
      <p:bldP spid="85017" grpId="0"/>
      <p:bldP spid="85022" grpId="0"/>
      <p:bldP spid="85023" grpId="0"/>
      <p:bldP spid="85024" grpId="0" animBg="1"/>
      <p:bldP spid="85025" grpId="0"/>
      <p:bldP spid="85029" grpId="0" animBg="1"/>
      <p:bldP spid="85030" grpId="0"/>
      <p:bldP spid="85033" grpId="0"/>
      <p:bldP spid="85034" grpId="0"/>
      <p:bldP spid="85035" grpId="0"/>
      <p:bldP spid="85036" grpId="0"/>
      <p:bldP spid="85037" grpId="0"/>
      <p:bldP spid="85038" grpId="0"/>
      <p:bldP spid="85039" grpId="0" animBg="1"/>
      <p:bldP spid="85040" grpId="0"/>
      <p:bldP spid="85045" grpId="0"/>
      <p:bldP spid="85049" grpId="0"/>
      <p:bldP spid="85051" grpId="0"/>
      <p:bldP spid="74" grpId="0" animBg="1"/>
      <p:bldP spid="75" grpId="0"/>
      <p:bldP spid="76" grpId="0" animBg="1"/>
      <p:bldP spid="8505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le 1">
            <a:extLst>
              <a:ext uri="{FF2B5EF4-FFF2-40B4-BE49-F238E27FC236}">
                <a16:creationId xmlns:a16="http://schemas.microsoft.com/office/drawing/2014/main" id="{D590D420-97B0-43FA-B8F3-948F0171CC0D}"/>
              </a:ext>
            </a:extLst>
          </p:cNvPr>
          <p:cNvSpPr>
            <a:spLocks noGrp="1"/>
          </p:cNvSpPr>
          <p:nvPr>
            <p:ph type="title"/>
          </p:nvPr>
        </p:nvSpPr>
        <p:spPr>
          <a:xfrm>
            <a:off x="457200" y="-26987"/>
            <a:ext cx="8229600" cy="1143000"/>
          </a:xfrm>
        </p:spPr>
        <p:txBody>
          <a:bodyPr/>
          <a:lstStyle/>
          <a:p>
            <a:r>
              <a:rPr lang="en-US" altLang="en-US" dirty="0">
                <a:ea typeface="ＭＳ Ｐゴシック" panose="020B0600070205080204" pitchFamily="34" charset="-128"/>
              </a:rPr>
              <a:t>Higher Associativity</a:t>
            </a:r>
          </a:p>
        </p:txBody>
      </p:sp>
      <p:sp>
        <p:nvSpPr>
          <p:cNvPr id="86018" name="Content Placeholder 2">
            <a:extLst>
              <a:ext uri="{FF2B5EF4-FFF2-40B4-BE49-F238E27FC236}">
                <a16:creationId xmlns:a16="http://schemas.microsoft.com/office/drawing/2014/main" id="{4FA5A134-8338-4904-864F-10DC7FC8C2CB}"/>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4-way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sz="1200">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Likelihood of conflict misses even lower</a:t>
            </a:r>
          </a:p>
          <a:p>
            <a:pPr>
              <a:buFont typeface="Wingdings" panose="05000000000000000000" pitchFamily="2" charset="2"/>
              <a:buNone/>
            </a:pPr>
            <a:r>
              <a:rPr lang="en-US" altLang="en-US">
                <a:ea typeface="ＭＳ Ｐゴシック" panose="020B0600070205080204" pitchFamily="34" charset="-128"/>
              </a:rPr>
              <a:t>-- More tag comparators and wider data mux; larger tags</a:t>
            </a: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07875" name="Slide Number Placeholder 3">
            <a:extLst>
              <a:ext uri="{FF2B5EF4-FFF2-40B4-BE49-F238E27FC236}">
                <a16:creationId xmlns:a16="http://schemas.microsoft.com/office/drawing/2014/main" id="{88C18B95-0C95-43CC-B065-B02A31C4990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00891BA-77E3-4E14-929D-6EE5E5545672}" type="slidenum">
              <a:rPr lang="en-US" altLang="en-US" sz="1600">
                <a:solidFill>
                  <a:srgbClr val="000000"/>
                </a:solidFill>
                <a:latin typeface="Garamond" panose="02020404030301010803" pitchFamily="18" charset="0"/>
              </a:rPr>
              <a:pPr eaLnBrk="1" hangingPunct="1">
                <a:spcBef>
                  <a:spcPct val="0"/>
                </a:spcBef>
                <a:buClrTx/>
                <a:buSzTx/>
                <a:buFontTx/>
                <a:buNone/>
              </a:pPr>
              <a:t>43</a:t>
            </a:fld>
            <a:endParaRPr lang="en-US" altLang="en-US" sz="1600">
              <a:solidFill>
                <a:srgbClr val="000000"/>
              </a:solidFill>
              <a:latin typeface="Garamond" panose="02020404030301010803" pitchFamily="18" charset="0"/>
            </a:endParaRPr>
          </a:p>
        </p:txBody>
      </p:sp>
      <p:sp>
        <p:nvSpPr>
          <p:cNvPr id="86020" name="Rectangle 4">
            <a:extLst>
              <a:ext uri="{FF2B5EF4-FFF2-40B4-BE49-F238E27FC236}">
                <a16:creationId xmlns:a16="http://schemas.microsoft.com/office/drawing/2014/main" id="{C48D38C9-3A44-4504-92B0-7315EBB67D93}"/>
              </a:ext>
            </a:extLst>
          </p:cNvPr>
          <p:cNvSpPr>
            <a:spLocks noChangeArrowheads="1"/>
          </p:cNvSpPr>
          <p:nvPr/>
        </p:nvSpPr>
        <p:spPr bwMode="auto">
          <a:xfrm>
            <a:off x="941388" y="14906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1" name="Rectangle 5">
            <a:extLst>
              <a:ext uri="{FF2B5EF4-FFF2-40B4-BE49-F238E27FC236}">
                <a16:creationId xmlns:a16="http://schemas.microsoft.com/office/drawing/2014/main" id="{A1C1C50E-753A-4570-B8AC-A54540BACED8}"/>
              </a:ext>
            </a:extLst>
          </p:cNvPr>
          <p:cNvSpPr>
            <a:spLocks noChangeArrowheads="1"/>
          </p:cNvSpPr>
          <p:nvPr/>
        </p:nvSpPr>
        <p:spPr bwMode="auto">
          <a:xfrm>
            <a:off x="941388" y="16605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2" name="Rectangle 6">
            <a:extLst>
              <a:ext uri="{FF2B5EF4-FFF2-40B4-BE49-F238E27FC236}">
                <a16:creationId xmlns:a16="http://schemas.microsoft.com/office/drawing/2014/main" id="{27F4216C-C6D4-414D-86F0-CE3C84385F46}"/>
              </a:ext>
            </a:extLst>
          </p:cNvPr>
          <p:cNvSpPr>
            <a:spLocks noChangeArrowheads="1"/>
          </p:cNvSpPr>
          <p:nvPr/>
        </p:nvSpPr>
        <p:spPr bwMode="auto">
          <a:xfrm>
            <a:off x="2571750" y="1485900"/>
            <a:ext cx="1477963"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3" name="Rectangle 7">
            <a:extLst>
              <a:ext uri="{FF2B5EF4-FFF2-40B4-BE49-F238E27FC236}">
                <a16:creationId xmlns:a16="http://schemas.microsoft.com/office/drawing/2014/main" id="{3F3711B9-317E-41A8-AF3B-B249A57FFFD9}"/>
              </a:ext>
            </a:extLst>
          </p:cNvPr>
          <p:cNvSpPr>
            <a:spLocks noChangeArrowheads="1"/>
          </p:cNvSpPr>
          <p:nvPr/>
        </p:nvSpPr>
        <p:spPr bwMode="auto">
          <a:xfrm>
            <a:off x="2571750" y="165576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4" name="Rectangle 8">
            <a:extLst>
              <a:ext uri="{FF2B5EF4-FFF2-40B4-BE49-F238E27FC236}">
                <a16:creationId xmlns:a16="http://schemas.microsoft.com/office/drawing/2014/main" id="{54FCFA91-64AC-4224-8508-7C47481E58B9}"/>
              </a:ext>
            </a:extLst>
          </p:cNvPr>
          <p:cNvSpPr>
            <a:spLocks noChangeArrowheads="1"/>
          </p:cNvSpPr>
          <p:nvPr/>
        </p:nvSpPr>
        <p:spPr bwMode="auto">
          <a:xfrm>
            <a:off x="4202113" y="147161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5" name="Rectangle 9">
            <a:extLst>
              <a:ext uri="{FF2B5EF4-FFF2-40B4-BE49-F238E27FC236}">
                <a16:creationId xmlns:a16="http://schemas.microsoft.com/office/drawing/2014/main" id="{43958B87-C8AF-4796-B32A-09690375987E}"/>
              </a:ext>
            </a:extLst>
          </p:cNvPr>
          <p:cNvSpPr>
            <a:spLocks noChangeArrowheads="1"/>
          </p:cNvSpPr>
          <p:nvPr/>
        </p:nvSpPr>
        <p:spPr bwMode="auto">
          <a:xfrm>
            <a:off x="4202113" y="16430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6" name="Rectangle 10">
            <a:extLst>
              <a:ext uri="{FF2B5EF4-FFF2-40B4-BE49-F238E27FC236}">
                <a16:creationId xmlns:a16="http://schemas.microsoft.com/office/drawing/2014/main" id="{59E9ACD5-039F-4122-827B-D9EA15F16330}"/>
              </a:ext>
            </a:extLst>
          </p:cNvPr>
          <p:cNvSpPr>
            <a:spLocks noChangeArrowheads="1"/>
          </p:cNvSpPr>
          <p:nvPr/>
        </p:nvSpPr>
        <p:spPr bwMode="auto">
          <a:xfrm>
            <a:off x="5832475" y="145256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7" name="Rectangle 11">
            <a:extLst>
              <a:ext uri="{FF2B5EF4-FFF2-40B4-BE49-F238E27FC236}">
                <a16:creationId xmlns:a16="http://schemas.microsoft.com/office/drawing/2014/main" id="{F9FA223D-0D69-4E60-BA07-C6C8F781A56A}"/>
              </a:ext>
            </a:extLst>
          </p:cNvPr>
          <p:cNvSpPr>
            <a:spLocks noChangeArrowheads="1"/>
          </p:cNvSpPr>
          <p:nvPr/>
        </p:nvSpPr>
        <p:spPr bwMode="auto">
          <a:xfrm>
            <a:off x="5832475" y="162401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8" name="TextBox 12">
            <a:extLst>
              <a:ext uri="{FF2B5EF4-FFF2-40B4-BE49-F238E27FC236}">
                <a16:creationId xmlns:a16="http://schemas.microsoft.com/office/drawing/2014/main" id="{14CE00A4-C3A2-414C-BB83-4BD64C47BE40}"/>
              </a:ext>
            </a:extLst>
          </p:cNvPr>
          <p:cNvSpPr txBox="1">
            <a:spLocks noChangeArrowheads="1"/>
          </p:cNvSpPr>
          <p:nvPr/>
        </p:nvSpPr>
        <p:spPr bwMode="auto">
          <a:xfrm>
            <a:off x="3482975" y="99695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6029" name="Rectangle 13">
            <a:extLst>
              <a:ext uri="{FF2B5EF4-FFF2-40B4-BE49-F238E27FC236}">
                <a16:creationId xmlns:a16="http://schemas.microsoft.com/office/drawing/2014/main" id="{6D566E46-4610-4698-93E1-C8353C9205FF}"/>
              </a:ext>
            </a:extLst>
          </p:cNvPr>
          <p:cNvSpPr>
            <a:spLocks noChangeArrowheads="1"/>
          </p:cNvSpPr>
          <p:nvPr/>
        </p:nvSpPr>
        <p:spPr bwMode="auto">
          <a:xfrm>
            <a:off x="941388" y="37592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0" name="Rectangle 14">
            <a:extLst>
              <a:ext uri="{FF2B5EF4-FFF2-40B4-BE49-F238E27FC236}">
                <a16:creationId xmlns:a16="http://schemas.microsoft.com/office/drawing/2014/main" id="{E0A4C385-8219-47F3-984B-9CF8F3BD55FA}"/>
              </a:ext>
            </a:extLst>
          </p:cNvPr>
          <p:cNvSpPr>
            <a:spLocks noChangeArrowheads="1"/>
          </p:cNvSpPr>
          <p:nvPr/>
        </p:nvSpPr>
        <p:spPr bwMode="auto">
          <a:xfrm>
            <a:off x="941388" y="39290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1" name="Rectangle 15">
            <a:extLst>
              <a:ext uri="{FF2B5EF4-FFF2-40B4-BE49-F238E27FC236}">
                <a16:creationId xmlns:a16="http://schemas.microsoft.com/office/drawing/2014/main" id="{30CDFBB3-ED10-4979-B634-822DA6F12FDB}"/>
              </a:ext>
            </a:extLst>
          </p:cNvPr>
          <p:cNvSpPr>
            <a:spLocks noChangeArrowheads="1"/>
          </p:cNvSpPr>
          <p:nvPr/>
        </p:nvSpPr>
        <p:spPr bwMode="auto">
          <a:xfrm>
            <a:off x="2571750" y="37544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2" name="Rectangle 16">
            <a:extLst>
              <a:ext uri="{FF2B5EF4-FFF2-40B4-BE49-F238E27FC236}">
                <a16:creationId xmlns:a16="http://schemas.microsoft.com/office/drawing/2014/main" id="{BCBA24FF-A0D3-47F9-8F39-CC223AA831D9}"/>
              </a:ext>
            </a:extLst>
          </p:cNvPr>
          <p:cNvSpPr>
            <a:spLocks noChangeArrowheads="1"/>
          </p:cNvSpPr>
          <p:nvPr/>
        </p:nvSpPr>
        <p:spPr bwMode="auto">
          <a:xfrm>
            <a:off x="2571750" y="3924300"/>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3" name="Rectangle 17">
            <a:extLst>
              <a:ext uri="{FF2B5EF4-FFF2-40B4-BE49-F238E27FC236}">
                <a16:creationId xmlns:a16="http://schemas.microsoft.com/office/drawing/2014/main" id="{F936AD84-0B9E-445C-BACF-4457BF1B2925}"/>
              </a:ext>
            </a:extLst>
          </p:cNvPr>
          <p:cNvSpPr>
            <a:spLocks noChangeArrowheads="1"/>
          </p:cNvSpPr>
          <p:nvPr/>
        </p:nvSpPr>
        <p:spPr bwMode="auto">
          <a:xfrm>
            <a:off x="4202113" y="3740150"/>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4" name="Rectangle 18">
            <a:extLst>
              <a:ext uri="{FF2B5EF4-FFF2-40B4-BE49-F238E27FC236}">
                <a16:creationId xmlns:a16="http://schemas.microsoft.com/office/drawing/2014/main" id="{B5469CFB-B055-4F4B-84DF-D9D87E4A7548}"/>
              </a:ext>
            </a:extLst>
          </p:cNvPr>
          <p:cNvSpPr>
            <a:spLocks noChangeArrowheads="1"/>
          </p:cNvSpPr>
          <p:nvPr/>
        </p:nvSpPr>
        <p:spPr bwMode="auto">
          <a:xfrm>
            <a:off x="4202113" y="39116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5" name="Rectangle 19">
            <a:extLst>
              <a:ext uri="{FF2B5EF4-FFF2-40B4-BE49-F238E27FC236}">
                <a16:creationId xmlns:a16="http://schemas.microsoft.com/office/drawing/2014/main" id="{3E4B456B-B843-430A-AFB2-E33A5BE01B85}"/>
              </a:ext>
            </a:extLst>
          </p:cNvPr>
          <p:cNvSpPr>
            <a:spLocks noChangeArrowheads="1"/>
          </p:cNvSpPr>
          <p:nvPr/>
        </p:nvSpPr>
        <p:spPr bwMode="auto">
          <a:xfrm>
            <a:off x="5832475" y="372110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6" name="Rectangle 20">
            <a:extLst>
              <a:ext uri="{FF2B5EF4-FFF2-40B4-BE49-F238E27FC236}">
                <a16:creationId xmlns:a16="http://schemas.microsoft.com/office/drawing/2014/main" id="{46E9C126-E830-49D0-9614-01A7311EA2B2}"/>
              </a:ext>
            </a:extLst>
          </p:cNvPr>
          <p:cNvSpPr>
            <a:spLocks noChangeArrowheads="1"/>
          </p:cNvSpPr>
          <p:nvPr/>
        </p:nvSpPr>
        <p:spPr bwMode="auto">
          <a:xfrm>
            <a:off x="5832475" y="389255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7" name="TextBox 21">
            <a:extLst>
              <a:ext uri="{FF2B5EF4-FFF2-40B4-BE49-F238E27FC236}">
                <a16:creationId xmlns:a16="http://schemas.microsoft.com/office/drawing/2014/main" id="{A30A1B93-2406-4C56-A6F7-ED14F3377344}"/>
              </a:ext>
            </a:extLst>
          </p:cNvPr>
          <p:cNvSpPr txBox="1">
            <a:spLocks noChangeArrowheads="1"/>
          </p:cNvSpPr>
          <p:nvPr/>
        </p:nvSpPr>
        <p:spPr bwMode="auto">
          <a:xfrm>
            <a:off x="3482975" y="3267075"/>
            <a:ext cx="1247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6038" name="Rectangle 26">
            <a:extLst>
              <a:ext uri="{FF2B5EF4-FFF2-40B4-BE49-F238E27FC236}">
                <a16:creationId xmlns:a16="http://schemas.microsoft.com/office/drawing/2014/main" id="{1A52D994-5AD0-4D58-9A94-3041C0F90713}"/>
              </a:ext>
            </a:extLst>
          </p:cNvPr>
          <p:cNvSpPr>
            <a:spLocks noChangeArrowheads="1"/>
          </p:cNvSpPr>
          <p:nvPr/>
        </p:nvSpPr>
        <p:spPr bwMode="auto">
          <a:xfrm>
            <a:off x="3013075" y="210502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9" name="TextBox 27">
            <a:extLst>
              <a:ext uri="{FF2B5EF4-FFF2-40B4-BE49-F238E27FC236}">
                <a16:creationId xmlns:a16="http://schemas.microsoft.com/office/drawing/2014/main" id="{2AD2BD2B-5336-4306-9738-1025712E5F5A}"/>
              </a:ext>
            </a:extLst>
          </p:cNvPr>
          <p:cNvSpPr txBox="1">
            <a:spLocks noChangeArrowheads="1"/>
          </p:cNvSpPr>
          <p:nvPr/>
        </p:nvSpPr>
        <p:spPr bwMode="auto">
          <a:xfrm>
            <a:off x="3111500" y="208121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0" name="Rectangle 35">
            <a:extLst>
              <a:ext uri="{FF2B5EF4-FFF2-40B4-BE49-F238E27FC236}">
                <a16:creationId xmlns:a16="http://schemas.microsoft.com/office/drawing/2014/main" id="{94755208-D481-4CEE-8765-34E51AAC8728}"/>
              </a:ext>
            </a:extLst>
          </p:cNvPr>
          <p:cNvSpPr>
            <a:spLocks noChangeArrowheads="1"/>
          </p:cNvSpPr>
          <p:nvPr/>
        </p:nvSpPr>
        <p:spPr bwMode="auto">
          <a:xfrm>
            <a:off x="1449388" y="2101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1" name="TextBox 36">
            <a:extLst>
              <a:ext uri="{FF2B5EF4-FFF2-40B4-BE49-F238E27FC236}">
                <a16:creationId xmlns:a16="http://schemas.microsoft.com/office/drawing/2014/main" id="{BD95183E-10A8-45B8-AD2E-15133BD894C3}"/>
              </a:ext>
            </a:extLst>
          </p:cNvPr>
          <p:cNvSpPr txBox="1">
            <a:spLocks noChangeArrowheads="1"/>
          </p:cNvSpPr>
          <p:nvPr/>
        </p:nvSpPr>
        <p:spPr bwMode="auto">
          <a:xfrm>
            <a:off x="1547813" y="2079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2" name="Rectangle 26">
            <a:extLst>
              <a:ext uri="{FF2B5EF4-FFF2-40B4-BE49-F238E27FC236}">
                <a16:creationId xmlns:a16="http://schemas.microsoft.com/office/drawing/2014/main" id="{8B5A3177-EFEA-4A74-8ECB-2A883568109C}"/>
              </a:ext>
            </a:extLst>
          </p:cNvPr>
          <p:cNvSpPr>
            <a:spLocks noChangeArrowheads="1"/>
          </p:cNvSpPr>
          <p:nvPr/>
        </p:nvSpPr>
        <p:spPr bwMode="auto">
          <a:xfrm>
            <a:off x="6294438" y="20986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3" name="TextBox 27">
            <a:extLst>
              <a:ext uri="{FF2B5EF4-FFF2-40B4-BE49-F238E27FC236}">
                <a16:creationId xmlns:a16="http://schemas.microsoft.com/office/drawing/2014/main" id="{EDCF48F1-DC9C-4EE6-89D8-CC9CC7DF6174}"/>
              </a:ext>
            </a:extLst>
          </p:cNvPr>
          <p:cNvSpPr txBox="1">
            <a:spLocks noChangeArrowheads="1"/>
          </p:cNvSpPr>
          <p:nvPr/>
        </p:nvSpPr>
        <p:spPr bwMode="auto">
          <a:xfrm>
            <a:off x="6392863" y="20748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4" name="Rectangle 35">
            <a:extLst>
              <a:ext uri="{FF2B5EF4-FFF2-40B4-BE49-F238E27FC236}">
                <a16:creationId xmlns:a16="http://schemas.microsoft.com/office/drawing/2014/main" id="{7C39DF93-54D3-4893-9FDC-E3CBB88768E7}"/>
              </a:ext>
            </a:extLst>
          </p:cNvPr>
          <p:cNvSpPr>
            <a:spLocks noChangeArrowheads="1"/>
          </p:cNvSpPr>
          <p:nvPr/>
        </p:nvSpPr>
        <p:spPr bwMode="auto">
          <a:xfrm>
            <a:off x="4730750" y="20955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5" name="TextBox 36">
            <a:extLst>
              <a:ext uri="{FF2B5EF4-FFF2-40B4-BE49-F238E27FC236}">
                <a16:creationId xmlns:a16="http://schemas.microsoft.com/office/drawing/2014/main" id="{FC14056E-844F-4B2D-9D6C-B0293E13AE58}"/>
              </a:ext>
            </a:extLst>
          </p:cNvPr>
          <p:cNvSpPr txBox="1">
            <a:spLocks noChangeArrowheads="1"/>
          </p:cNvSpPr>
          <p:nvPr/>
        </p:nvSpPr>
        <p:spPr bwMode="auto">
          <a:xfrm>
            <a:off x="4829175" y="20732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6046" name="Straight Arrow Connector 37">
            <a:extLst>
              <a:ext uri="{FF2B5EF4-FFF2-40B4-BE49-F238E27FC236}">
                <a16:creationId xmlns:a16="http://schemas.microsoft.com/office/drawing/2014/main" id="{7879F269-4638-492E-985C-66AA36B037C7}"/>
              </a:ext>
            </a:extLst>
          </p:cNvPr>
          <p:cNvCxnSpPr>
            <a:cxnSpLocks noChangeShapeType="1"/>
          </p:cNvCxnSpPr>
          <p:nvPr/>
        </p:nvCxnSpPr>
        <p:spPr bwMode="auto">
          <a:xfrm rot="5400000">
            <a:off x="1651794" y="19708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7" name="Freeform 48">
            <a:extLst>
              <a:ext uri="{FF2B5EF4-FFF2-40B4-BE49-F238E27FC236}">
                <a16:creationId xmlns:a16="http://schemas.microsoft.com/office/drawing/2014/main" id="{2D12640A-7495-4340-959A-EBFCCD8DA4DE}"/>
              </a:ext>
            </a:extLst>
          </p:cNvPr>
          <p:cNvSpPr>
            <a:spLocks/>
          </p:cNvSpPr>
          <p:nvPr/>
        </p:nvSpPr>
        <p:spPr bwMode="auto">
          <a:xfrm>
            <a:off x="941388" y="4371975"/>
            <a:ext cx="6367462"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48" name="Text Box 61">
            <a:extLst>
              <a:ext uri="{FF2B5EF4-FFF2-40B4-BE49-F238E27FC236}">
                <a16:creationId xmlns:a16="http://schemas.microsoft.com/office/drawing/2014/main" id="{A7251152-A829-47F8-B225-AD74EFAE7C00}"/>
              </a:ext>
            </a:extLst>
          </p:cNvPr>
          <p:cNvSpPr txBox="1">
            <a:spLocks noChangeArrowheads="1"/>
          </p:cNvSpPr>
          <p:nvPr/>
        </p:nvSpPr>
        <p:spPr bwMode="auto">
          <a:xfrm>
            <a:off x="3846513" y="4351338"/>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49" name="Straight Arrow Connector 59">
            <a:extLst>
              <a:ext uri="{FF2B5EF4-FFF2-40B4-BE49-F238E27FC236}">
                <a16:creationId xmlns:a16="http://schemas.microsoft.com/office/drawing/2014/main" id="{126041E8-4341-40BD-96FC-532FC049DFD6}"/>
              </a:ext>
            </a:extLst>
          </p:cNvPr>
          <p:cNvCxnSpPr>
            <a:cxnSpLocks noChangeShapeType="1"/>
          </p:cNvCxnSpPr>
          <p:nvPr/>
        </p:nvCxnSpPr>
        <p:spPr bwMode="auto">
          <a:xfrm rot="16200000" flipH="1">
            <a:off x="1639094"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0" name="Straight Arrow Connector 59">
            <a:extLst>
              <a:ext uri="{FF2B5EF4-FFF2-40B4-BE49-F238E27FC236}">
                <a16:creationId xmlns:a16="http://schemas.microsoft.com/office/drawing/2014/main" id="{A8FD4D55-7341-47F6-873A-215411A46FCE}"/>
              </a:ext>
            </a:extLst>
          </p:cNvPr>
          <p:cNvCxnSpPr>
            <a:cxnSpLocks noChangeShapeType="1"/>
          </p:cNvCxnSpPr>
          <p:nvPr/>
        </p:nvCxnSpPr>
        <p:spPr bwMode="auto">
          <a:xfrm rot="16200000" flipH="1">
            <a:off x="3083719" y="424259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1" name="Straight Arrow Connector 59">
            <a:extLst>
              <a:ext uri="{FF2B5EF4-FFF2-40B4-BE49-F238E27FC236}">
                <a16:creationId xmlns:a16="http://schemas.microsoft.com/office/drawing/2014/main" id="{FCB7E76B-1E26-417E-8200-DAE2018A86A9}"/>
              </a:ext>
            </a:extLst>
          </p:cNvPr>
          <p:cNvCxnSpPr>
            <a:cxnSpLocks noChangeShapeType="1"/>
          </p:cNvCxnSpPr>
          <p:nvPr/>
        </p:nvCxnSpPr>
        <p:spPr bwMode="auto">
          <a:xfrm rot="16200000" flipH="1">
            <a:off x="4872831" y="4223544"/>
            <a:ext cx="2952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Straight Arrow Connector 59">
            <a:extLst>
              <a:ext uri="{FF2B5EF4-FFF2-40B4-BE49-F238E27FC236}">
                <a16:creationId xmlns:a16="http://schemas.microsoft.com/office/drawing/2014/main" id="{B3D6066B-55E2-4744-85F9-B3AC861BEC27}"/>
              </a:ext>
            </a:extLst>
          </p:cNvPr>
          <p:cNvCxnSpPr>
            <a:cxnSpLocks noChangeShapeType="1"/>
          </p:cNvCxnSpPr>
          <p:nvPr/>
        </p:nvCxnSpPr>
        <p:spPr bwMode="auto">
          <a:xfrm rot="16200000" flipH="1">
            <a:off x="6436519"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Straight Arrow Connector 37">
            <a:extLst>
              <a:ext uri="{FF2B5EF4-FFF2-40B4-BE49-F238E27FC236}">
                <a16:creationId xmlns:a16="http://schemas.microsoft.com/office/drawing/2014/main" id="{27DB4885-601B-4DCE-BAAD-E6B10061FF0C}"/>
              </a:ext>
            </a:extLst>
          </p:cNvPr>
          <p:cNvCxnSpPr>
            <a:cxnSpLocks noChangeShapeType="1"/>
          </p:cNvCxnSpPr>
          <p:nvPr/>
        </p:nvCxnSpPr>
        <p:spPr bwMode="auto">
          <a:xfrm rot="5400000">
            <a:off x="3218656" y="196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traight Arrow Connector 37">
            <a:extLst>
              <a:ext uri="{FF2B5EF4-FFF2-40B4-BE49-F238E27FC236}">
                <a16:creationId xmlns:a16="http://schemas.microsoft.com/office/drawing/2014/main" id="{9A18BF8E-29AA-4F51-9FBD-04125FE6BEBF}"/>
              </a:ext>
            </a:extLst>
          </p:cNvPr>
          <p:cNvCxnSpPr>
            <a:cxnSpLocks noChangeShapeType="1"/>
          </p:cNvCxnSpPr>
          <p:nvPr/>
        </p:nvCxnSpPr>
        <p:spPr bwMode="auto">
          <a:xfrm rot="5400000">
            <a:off x="4887119"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5" name="Straight Arrow Connector 37">
            <a:extLst>
              <a:ext uri="{FF2B5EF4-FFF2-40B4-BE49-F238E27FC236}">
                <a16:creationId xmlns:a16="http://schemas.microsoft.com/office/drawing/2014/main" id="{D6C305BB-EFB5-4005-8273-8622F5210BFF}"/>
              </a:ext>
            </a:extLst>
          </p:cNvPr>
          <p:cNvCxnSpPr>
            <a:cxnSpLocks noChangeShapeType="1"/>
          </p:cNvCxnSpPr>
          <p:nvPr/>
        </p:nvCxnSpPr>
        <p:spPr bwMode="auto">
          <a:xfrm rot="5400000">
            <a:off x="6452394"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6" name="Straight Arrow Connector 66">
            <a:extLst>
              <a:ext uri="{FF2B5EF4-FFF2-40B4-BE49-F238E27FC236}">
                <a16:creationId xmlns:a16="http://schemas.microsoft.com/office/drawing/2014/main" id="{BF39F9A4-74EC-46C5-AF68-8F7D300252E2}"/>
              </a:ext>
            </a:extLst>
          </p:cNvPr>
          <p:cNvCxnSpPr>
            <a:cxnSpLocks noChangeShapeType="1"/>
          </p:cNvCxnSpPr>
          <p:nvPr/>
        </p:nvCxnSpPr>
        <p:spPr bwMode="auto">
          <a:xfrm rot="5400000">
            <a:off x="4114007" y="4785519"/>
            <a:ext cx="18415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7" name="Freeform 48">
            <a:extLst>
              <a:ext uri="{FF2B5EF4-FFF2-40B4-BE49-F238E27FC236}">
                <a16:creationId xmlns:a16="http://schemas.microsoft.com/office/drawing/2014/main" id="{8211A262-585B-47E3-89DD-2B0D6C106D4C}"/>
              </a:ext>
            </a:extLst>
          </p:cNvPr>
          <p:cNvSpPr>
            <a:spLocks/>
          </p:cNvSpPr>
          <p:nvPr/>
        </p:nvSpPr>
        <p:spPr bwMode="auto">
          <a:xfrm>
            <a:off x="3313113" y="4876800"/>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58" name="Text Box 61">
            <a:extLst>
              <a:ext uri="{FF2B5EF4-FFF2-40B4-BE49-F238E27FC236}">
                <a16:creationId xmlns:a16="http://schemas.microsoft.com/office/drawing/2014/main" id="{F1178B83-040C-4690-AB9D-581848D65114}"/>
              </a:ext>
            </a:extLst>
          </p:cNvPr>
          <p:cNvSpPr txBox="1">
            <a:spLocks noChangeArrowheads="1"/>
          </p:cNvSpPr>
          <p:nvPr/>
        </p:nvSpPr>
        <p:spPr bwMode="auto">
          <a:xfrm>
            <a:off x="3860800" y="48514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59" name="Straight Arrow Connector 69">
            <a:extLst>
              <a:ext uri="{FF2B5EF4-FFF2-40B4-BE49-F238E27FC236}">
                <a16:creationId xmlns:a16="http://schemas.microsoft.com/office/drawing/2014/main" id="{DB7E0FDC-BC3C-4FC2-9794-7738255E5C41}"/>
              </a:ext>
            </a:extLst>
          </p:cNvPr>
          <p:cNvCxnSpPr>
            <a:cxnSpLocks noChangeShapeType="1"/>
          </p:cNvCxnSpPr>
          <p:nvPr/>
        </p:nvCxnSpPr>
        <p:spPr bwMode="auto">
          <a:xfrm rot="10800000">
            <a:off x="4881563" y="50371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0" name="TextBox 70">
            <a:extLst>
              <a:ext uri="{FF2B5EF4-FFF2-40B4-BE49-F238E27FC236}">
                <a16:creationId xmlns:a16="http://schemas.microsoft.com/office/drawing/2014/main" id="{88044CFC-C472-4C4E-96B9-45AC4871DEC8}"/>
              </a:ext>
            </a:extLst>
          </p:cNvPr>
          <p:cNvSpPr txBox="1">
            <a:spLocks noChangeArrowheads="1"/>
          </p:cNvSpPr>
          <p:nvPr/>
        </p:nvSpPr>
        <p:spPr bwMode="auto">
          <a:xfrm>
            <a:off x="5048250" y="47291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6061" name="Straight Arrow Connector 71">
            <a:extLst>
              <a:ext uri="{FF2B5EF4-FFF2-40B4-BE49-F238E27FC236}">
                <a16:creationId xmlns:a16="http://schemas.microsoft.com/office/drawing/2014/main" id="{BFFFDC0D-20BB-4C63-90A8-17496B08E601}"/>
              </a:ext>
            </a:extLst>
          </p:cNvPr>
          <p:cNvCxnSpPr>
            <a:cxnSpLocks noChangeShapeType="1"/>
          </p:cNvCxnSpPr>
          <p:nvPr/>
        </p:nvCxnSpPr>
        <p:spPr bwMode="auto">
          <a:xfrm rot="16200000" flipH="1">
            <a:off x="4121150" y="5280025"/>
            <a:ext cx="16827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2" name="TextBox 51">
            <a:extLst>
              <a:ext uri="{FF2B5EF4-FFF2-40B4-BE49-F238E27FC236}">
                <a16:creationId xmlns:a16="http://schemas.microsoft.com/office/drawing/2014/main" id="{BE041CDB-5630-499F-B297-F5F9AE3A5F37}"/>
              </a:ext>
            </a:extLst>
          </p:cNvPr>
          <p:cNvSpPr txBox="1">
            <a:spLocks noChangeArrowheads="1"/>
          </p:cNvSpPr>
          <p:nvPr/>
        </p:nvSpPr>
        <p:spPr bwMode="auto">
          <a:xfrm>
            <a:off x="3713163" y="2690813"/>
            <a:ext cx="673100"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6063" name="Straight Arrow Connector 76">
            <a:extLst>
              <a:ext uri="{FF2B5EF4-FFF2-40B4-BE49-F238E27FC236}">
                <a16:creationId xmlns:a16="http://schemas.microsoft.com/office/drawing/2014/main" id="{2B4C1003-4AD4-43DE-8E1C-F983729A9E6C}"/>
              </a:ext>
            </a:extLst>
          </p:cNvPr>
          <p:cNvCxnSpPr>
            <a:cxnSpLocks noChangeShapeType="1"/>
          </p:cNvCxnSpPr>
          <p:nvPr/>
        </p:nvCxnSpPr>
        <p:spPr bwMode="auto">
          <a:xfrm>
            <a:off x="2074863" y="2433638"/>
            <a:ext cx="1638300"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4" name="Straight Arrow Connector 78">
            <a:extLst>
              <a:ext uri="{FF2B5EF4-FFF2-40B4-BE49-F238E27FC236}">
                <a16:creationId xmlns:a16="http://schemas.microsoft.com/office/drawing/2014/main" id="{07BE4902-9F01-4D68-A8AC-EEAEB408B7C0}"/>
              </a:ext>
            </a:extLst>
          </p:cNvPr>
          <p:cNvCxnSpPr>
            <a:cxnSpLocks noChangeShapeType="1"/>
          </p:cNvCxnSpPr>
          <p:nvPr/>
        </p:nvCxnSpPr>
        <p:spPr bwMode="auto">
          <a:xfrm rot="16200000" flipH="1">
            <a:off x="3621087" y="2451101"/>
            <a:ext cx="257175" cy="2222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5" name="Straight Arrow Connector 80">
            <a:extLst>
              <a:ext uri="{FF2B5EF4-FFF2-40B4-BE49-F238E27FC236}">
                <a16:creationId xmlns:a16="http://schemas.microsoft.com/office/drawing/2014/main" id="{378491D9-81C2-4F49-A822-1AABEC71DE41}"/>
              </a:ext>
            </a:extLst>
          </p:cNvPr>
          <p:cNvCxnSpPr>
            <a:cxnSpLocks noChangeShapeType="1"/>
          </p:cNvCxnSpPr>
          <p:nvPr/>
        </p:nvCxnSpPr>
        <p:spPr bwMode="auto">
          <a:xfrm rot="10800000" flipV="1">
            <a:off x="4202113" y="2433638"/>
            <a:ext cx="528637"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6" name="Straight Arrow Connector 82">
            <a:extLst>
              <a:ext uri="{FF2B5EF4-FFF2-40B4-BE49-F238E27FC236}">
                <a16:creationId xmlns:a16="http://schemas.microsoft.com/office/drawing/2014/main" id="{B3542011-B218-450D-AED7-00CAAC83E13D}"/>
              </a:ext>
            </a:extLst>
          </p:cNvPr>
          <p:cNvCxnSpPr>
            <a:cxnSpLocks noChangeShapeType="1"/>
          </p:cNvCxnSpPr>
          <p:nvPr/>
        </p:nvCxnSpPr>
        <p:spPr bwMode="auto">
          <a:xfrm rot="10800000" flipV="1">
            <a:off x="4386263" y="2439988"/>
            <a:ext cx="1908175" cy="2508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7" name="Straight Arrow Connector 84">
            <a:extLst>
              <a:ext uri="{FF2B5EF4-FFF2-40B4-BE49-F238E27FC236}">
                <a16:creationId xmlns:a16="http://schemas.microsoft.com/office/drawing/2014/main" id="{9206673B-8CA7-4A92-BC29-5A6B229FC99D}"/>
              </a:ext>
            </a:extLst>
          </p:cNvPr>
          <p:cNvCxnSpPr>
            <a:cxnSpLocks noChangeShapeType="1"/>
            <a:stCxn id="86062" idx="3"/>
          </p:cNvCxnSpPr>
          <p:nvPr/>
        </p:nvCxnSpPr>
        <p:spPr bwMode="auto">
          <a:xfrm>
            <a:off x="4386263" y="2860675"/>
            <a:ext cx="495300" cy="111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8" name="TextBox 86">
            <a:extLst>
              <a:ext uri="{FF2B5EF4-FFF2-40B4-BE49-F238E27FC236}">
                <a16:creationId xmlns:a16="http://schemas.microsoft.com/office/drawing/2014/main" id="{8DC81A43-5819-4E36-849A-7B48586904D8}"/>
              </a:ext>
            </a:extLst>
          </p:cNvPr>
          <p:cNvSpPr txBox="1">
            <a:spLocks noChangeArrowheads="1"/>
          </p:cNvSpPr>
          <p:nvPr/>
        </p:nvSpPr>
        <p:spPr bwMode="auto">
          <a:xfrm>
            <a:off x="4881563" y="268763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6069" name="Straight Connector 91">
            <a:extLst>
              <a:ext uri="{FF2B5EF4-FFF2-40B4-BE49-F238E27FC236}">
                <a16:creationId xmlns:a16="http://schemas.microsoft.com/office/drawing/2014/main" id="{05635FBA-023E-4D36-A8F6-2EBC8CB5C00D}"/>
              </a:ext>
            </a:extLst>
          </p:cNvPr>
          <p:cNvCxnSpPr>
            <a:cxnSpLocks noChangeShapeType="1"/>
            <a:stCxn id="86062" idx="1"/>
          </p:cNvCxnSpPr>
          <p:nvPr/>
        </p:nvCxnSpPr>
        <p:spPr bwMode="auto">
          <a:xfrm rot="10800000" flipV="1">
            <a:off x="508000" y="2860675"/>
            <a:ext cx="3205163" cy="40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0" name="Straight Connector 93">
            <a:extLst>
              <a:ext uri="{FF2B5EF4-FFF2-40B4-BE49-F238E27FC236}">
                <a16:creationId xmlns:a16="http://schemas.microsoft.com/office/drawing/2014/main" id="{AC2DC7FF-4918-4377-B68E-DA7FC99217FC}"/>
              </a:ext>
            </a:extLst>
          </p:cNvPr>
          <p:cNvCxnSpPr>
            <a:cxnSpLocks noChangeShapeType="1"/>
          </p:cNvCxnSpPr>
          <p:nvPr/>
        </p:nvCxnSpPr>
        <p:spPr bwMode="auto">
          <a:xfrm rot="5400000">
            <a:off x="-296862" y="4071938"/>
            <a:ext cx="16097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1" name="Straight Arrow Connector 95">
            <a:extLst>
              <a:ext uri="{FF2B5EF4-FFF2-40B4-BE49-F238E27FC236}">
                <a16:creationId xmlns:a16="http://schemas.microsoft.com/office/drawing/2014/main" id="{6B8B257B-BD05-4941-918C-744CEC620989}"/>
              </a:ext>
            </a:extLst>
          </p:cNvPr>
          <p:cNvCxnSpPr>
            <a:cxnSpLocks noChangeShapeType="1"/>
          </p:cNvCxnSpPr>
          <p:nvPr/>
        </p:nvCxnSpPr>
        <p:spPr bwMode="auto">
          <a:xfrm flipV="1">
            <a:off x="508000" y="4525963"/>
            <a:ext cx="1163638" cy="3524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7817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3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0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0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0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0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0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0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0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0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0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0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60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60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60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05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0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606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60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0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60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606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606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06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60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03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0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0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0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603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6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60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0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604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60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605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605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60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605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0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60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605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606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60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606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60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6071"/>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86018">
                                            <p:txEl>
                                              <p:pRg st="11" end="11"/>
                                            </p:txEl>
                                          </p:spTgt>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860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1" grpId="0" animBg="1"/>
      <p:bldP spid="86022" grpId="0" animBg="1"/>
      <p:bldP spid="86023" grpId="0" animBg="1"/>
      <p:bldP spid="86024" grpId="0" animBg="1"/>
      <p:bldP spid="86025" grpId="0" animBg="1"/>
      <p:bldP spid="86026" grpId="0" animBg="1"/>
      <p:bldP spid="86027" grpId="0" animBg="1"/>
      <p:bldP spid="86028" grpId="0"/>
      <p:bldP spid="86029" grpId="0" animBg="1"/>
      <p:bldP spid="86030" grpId="0" animBg="1"/>
      <p:bldP spid="86031" grpId="0" animBg="1"/>
      <p:bldP spid="86032" grpId="0" animBg="1"/>
      <p:bldP spid="86033" grpId="0" animBg="1"/>
      <p:bldP spid="86034" grpId="0" animBg="1"/>
      <p:bldP spid="86035" grpId="0" animBg="1"/>
      <p:bldP spid="86036" grpId="0" animBg="1"/>
      <p:bldP spid="86037" grpId="0"/>
      <p:bldP spid="86038" grpId="0" animBg="1"/>
      <p:bldP spid="86039" grpId="0"/>
      <p:bldP spid="86040" grpId="0" animBg="1"/>
      <p:bldP spid="86041" grpId="0"/>
      <p:bldP spid="86042" grpId="0" animBg="1"/>
      <p:bldP spid="86043" grpId="0"/>
      <p:bldP spid="86044" grpId="0" animBg="1"/>
      <p:bldP spid="86045" grpId="0"/>
      <p:bldP spid="86048" grpId="0"/>
      <p:bldP spid="86058" grpId="0"/>
      <p:bldP spid="86060" grpId="0"/>
      <p:bldP spid="86062" grpId="0" animBg="1"/>
      <p:bldP spid="8606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le 1">
            <a:extLst>
              <a:ext uri="{FF2B5EF4-FFF2-40B4-BE49-F238E27FC236}">
                <a16:creationId xmlns:a16="http://schemas.microsoft.com/office/drawing/2014/main" id="{6E615ADF-9879-4AEE-BB57-6FAC9267DC1C}"/>
              </a:ext>
            </a:extLst>
          </p:cNvPr>
          <p:cNvSpPr>
            <a:spLocks noGrp="1"/>
          </p:cNvSpPr>
          <p:nvPr>
            <p:ph type="title"/>
          </p:nvPr>
        </p:nvSpPr>
        <p:spPr>
          <a:xfrm>
            <a:off x="476250" y="16670"/>
            <a:ext cx="8229600" cy="1143000"/>
          </a:xfrm>
        </p:spPr>
        <p:txBody>
          <a:bodyPr/>
          <a:lstStyle/>
          <a:p>
            <a:r>
              <a:rPr lang="en-US" altLang="en-US" dirty="0">
                <a:ea typeface="ＭＳ Ｐゴシック" panose="020B0600070205080204" pitchFamily="34" charset="-128"/>
              </a:rPr>
              <a:t>Full Associativity</a:t>
            </a:r>
          </a:p>
        </p:txBody>
      </p:sp>
      <p:sp>
        <p:nvSpPr>
          <p:cNvPr id="208898" name="Content Placeholder 2">
            <a:extLst>
              <a:ext uri="{FF2B5EF4-FFF2-40B4-BE49-F238E27FC236}">
                <a16:creationId xmlns:a16="http://schemas.microsoft.com/office/drawing/2014/main" id="{824E92F1-A021-4E3F-AD52-5EAD1DC1FCD2}"/>
              </a:ext>
            </a:extLst>
          </p:cNvPr>
          <p:cNvSpPr>
            <a:spLocks noGrp="1"/>
          </p:cNvSpPr>
          <p:nvPr>
            <p:ph idx="1"/>
          </p:nvPr>
        </p:nvSpPr>
        <p:spPr>
          <a:xfrm>
            <a:off x="228600" y="996950"/>
            <a:ext cx="8610600" cy="5194300"/>
          </a:xfrm>
        </p:spPr>
        <p:txBody>
          <a:bodyPr/>
          <a:lstStyle/>
          <a:p>
            <a:r>
              <a:rPr lang="en-US" altLang="en-US">
                <a:ea typeface="ＭＳ Ｐゴシック" panose="020B0600070205080204" pitchFamily="34" charset="-128"/>
              </a:rPr>
              <a:t>Fully associative cache</a:t>
            </a:r>
          </a:p>
          <a:p>
            <a:pPr lvl="1"/>
            <a:r>
              <a:rPr lang="en-US" altLang="en-US">
                <a:ea typeface="ＭＳ Ｐゴシック" panose="020B0600070205080204" pitchFamily="34" charset="-128"/>
              </a:rPr>
              <a:t>A block can be placed in </a:t>
            </a:r>
            <a:r>
              <a:rPr lang="en-US" altLang="en-US">
                <a:solidFill>
                  <a:srgbClr val="0000FF"/>
                </a:solidFill>
                <a:ea typeface="ＭＳ Ｐゴシック" panose="020B0600070205080204" pitchFamily="34" charset="-128"/>
              </a:rPr>
              <a:t>any</a:t>
            </a:r>
            <a:r>
              <a:rPr lang="en-US" altLang="en-US">
                <a:ea typeface="ＭＳ Ｐゴシック" panose="020B0600070205080204" pitchFamily="34" charset="-128"/>
              </a:rPr>
              <a:t> cache location</a:t>
            </a:r>
          </a:p>
          <a:p>
            <a:endParaRPr lang="en-US" altLang="en-US">
              <a:ea typeface="ＭＳ Ｐゴシック" panose="020B0600070205080204" pitchFamily="34" charset="-128"/>
            </a:endParaRPr>
          </a:p>
        </p:txBody>
      </p:sp>
      <p:sp>
        <p:nvSpPr>
          <p:cNvPr id="208899" name="Slide Number Placeholder 3">
            <a:extLst>
              <a:ext uri="{FF2B5EF4-FFF2-40B4-BE49-F238E27FC236}">
                <a16:creationId xmlns:a16="http://schemas.microsoft.com/office/drawing/2014/main" id="{F3940745-FDE0-49AD-85A6-B41C1909ED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DF3E409-4377-42DB-9F8F-FF74D7E114F7}" type="slidenum">
              <a:rPr lang="en-US" altLang="en-US" sz="1600">
                <a:solidFill>
                  <a:srgbClr val="000000"/>
                </a:solidFill>
                <a:latin typeface="Garamond" panose="02020404030301010803" pitchFamily="18" charset="0"/>
              </a:rPr>
              <a:pPr eaLnBrk="1" hangingPunct="1">
                <a:spcBef>
                  <a:spcPct val="0"/>
                </a:spcBef>
                <a:buClrTx/>
                <a:buSzTx/>
                <a:buFontTx/>
                <a:buNone/>
              </a:pPr>
              <a:t>44</a:t>
            </a:fld>
            <a:endParaRPr lang="en-US" altLang="en-US" sz="1600">
              <a:solidFill>
                <a:srgbClr val="000000"/>
              </a:solidFill>
              <a:latin typeface="Garamond" panose="02020404030301010803" pitchFamily="18" charset="0"/>
            </a:endParaRPr>
          </a:p>
        </p:txBody>
      </p:sp>
      <p:sp>
        <p:nvSpPr>
          <p:cNvPr id="87044" name="Rectangle 4">
            <a:extLst>
              <a:ext uri="{FF2B5EF4-FFF2-40B4-BE49-F238E27FC236}">
                <a16:creationId xmlns:a16="http://schemas.microsoft.com/office/drawing/2014/main" id="{DB95261A-C932-466E-9B79-8BEFA09A64FF}"/>
              </a:ext>
            </a:extLst>
          </p:cNvPr>
          <p:cNvSpPr>
            <a:spLocks noChangeArrowheads="1"/>
          </p:cNvSpPr>
          <p:nvPr/>
        </p:nvSpPr>
        <p:spPr bwMode="auto">
          <a:xfrm>
            <a:off x="14144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5" name="Rectangle 5">
            <a:extLst>
              <a:ext uri="{FF2B5EF4-FFF2-40B4-BE49-F238E27FC236}">
                <a16:creationId xmlns:a16="http://schemas.microsoft.com/office/drawing/2014/main" id="{80DC142B-F432-4102-8282-7FBDFA6437BA}"/>
              </a:ext>
            </a:extLst>
          </p:cNvPr>
          <p:cNvSpPr>
            <a:spLocks noChangeArrowheads="1"/>
          </p:cNvSpPr>
          <p:nvPr/>
        </p:nvSpPr>
        <p:spPr bwMode="auto">
          <a:xfrm>
            <a:off x="2332038"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6" name="Rectangle 6">
            <a:extLst>
              <a:ext uri="{FF2B5EF4-FFF2-40B4-BE49-F238E27FC236}">
                <a16:creationId xmlns:a16="http://schemas.microsoft.com/office/drawing/2014/main" id="{7564B1D1-20DC-4439-A9F1-3AEFCB3A31BA}"/>
              </a:ext>
            </a:extLst>
          </p:cNvPr>
          <p:cNvSpPr>
            <a:spLocks noChangeArrowheads="1"/>
          </p:cNvSpPr>
          <p:nvPr/>
        </p:nvSpPr>
        <p:spPr bwMode="auto">
          <a:xfrm>
            <a:off x="32432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7" name="Rectangle 7">
            <a:extLst>
              <a:ext uri="{FF2B5EF4-FFF2-40B4-BE49-F238E27FC236}">
                <a16:creationId xmlns:a16="http://schemas.microsoft.com/office/drawing/2014/main" id="{3C895D06-6D6B-4307-9CA2-9C54E5DDD14A}"/>
              </a:ext>
            </a:extLst>
          </p:cNvPr>
          <p:cNvSpPr>
            <a:spLocks noChangeArrowheads="1"/>
          </p:cNvSpPr>
          <p:nvPr/>
        </p:nvSpPr>
        <p:spPr bwMode="auto">
          <a:xfrm>
            <a:off x="4152900"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8" name="Rectangle 8">
            <a:extLst>
              <a:ext uri="{FF2B5EF4-FFF2-40B4-BE49-F238E27FC236}">
                <a16:creationId xmlns:a16="http://schemas.microsoft.com/office/drawing/2014/main" id="{31F37358-D619-4630-A4AD-B68E5211FEF5}"/>
              </a:ext>
            </a:extLst>
          </p:cNvPr>
          <p:cNvSpPr>
            <a:spLocks noChangeArrowheads="1"/>
          </p:cNvSpPr>
          <p:nvPr/>
        </p:nvSpPr>
        <p:spPr bwMode="auto">
          <a:xfrm>
            <a:off x="50673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9" name="Rectangle 9">
            <a:extLst>
              <a:ext uri="{FF2B5EF4-FFF2-40B4-BE49-F238E27FC236}">
                <a16:creationId xmlns:a16="http://schemas.microsoft.com/office/drawing/2014/main" id="{C6D16546-072C-4381-876A-1B0E72E3CBD3}"/>
              </a:ext>
            </a:extLst>
          </p:cNvPr>
          <p:cNvSpPr>
            <a:spLocks noChangeArrowheads="1"/>
          </p:cNvSpPr>
          <p:nvPr/>
        </p:nvSpPr>
        <p:spPr bwMode="auto">
          <a:xfrm>
            <a:off x="5984875"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0" name="Rectangle 10">
            <a:extLst>
              <a:ext uri="{FF2B5EF4-FFF2-40B4-BE49-F238E27FC236}">
                <a16:creationId xmlns:a16="http://schemas.microsoft.com/office/drawing/2014/main" id="{965402F1-87F4-4945-B173-8CFE35E3EAD5}"/>
              </a:ext>
            </a:extLst>
          </p:cNvPr>
          <p:cNvSpPr>
            <a:spLocks noChangeArrowheads="1"/>
          </p:cNvSpPr>
          <p:nvPr/>
        </p:nvSpPr>
        <p:spPr bwMode="auto">
          <a:xfrm>
            <a:off x="68961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1" name="Rectangle 11">
            <a:extLst>
              <a:ext uri="{FF2B5EF4-FFF2-40B4-BE49-F238E27FC236}">
                <a16:creationId xmlns:a16="http://schemas.microsoft.com/office/drawing/2014/main" id="{C5CE4AB4-729C-4169-B7EB-D36547C538A3}"/>
              </a:ext>
            </a:extLst>
          </p:cNvPr>
          <p:cNvSpPr>
            <a:spLocks noChangeArrowheads="1"/>
          </p:cNvSpPr>
          <p:nvPr/>
        </p:nvSpPr>
        <p:spPr bwMode="auto">
          <a:xfrm>
            <a:off x="7805738"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2" name="Rectangle 12">
            <a:extLst>
              <a:ext uri="{FF2B5EF4-FFF2-40B4-BE49-F238E27FC236}">
                <a16:creationId xmlns:a16="http://schemas.microsoft.com/office/drawing/2014/main" id="{E0C40F6F-A666-4C63-82A8-4CDD1A2DBD41}"/>
              </a:ext>
            </a:extLst>
          </p:cNvPr>
          <p:cNvSpPr>
            <a:spLocks noChangeArrowheads="1"/>
          </p:cNvSpPr>
          <p:nvPr/>
        </p:nvSpPr>
        <p:spPr bwMode="auto">
          <a:xfrm>
            <a:off x="13684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3" name="Rectangle 13">
            <a:extLst>
              <a:ext uri="{FF2B5EF4-FFF2-40B4-BE49-F238E27FC236}">
                <a16:creationId xmlns:a16="http://schemas.microsoft.com/office/drawing/2014/main" id="{BF870581-BFBC-454A-B6B1-56BD1A34D10F}"/>
              </a:ext>
            </a:extLst>
          </p:cNvPr>
          <p:cNvSpPr>
            <a:spLocks noChangeArrowheads="1"/>
          </p:cNvSpPr>
          <p:nvPr/>
        </p:nvSpPr>
        <p:spPr bwMode="auto">
          <a:xfrm>
            <a:off x="2286000"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4" name="Rectangle 14">
            <a:extLst>
              <a:ext uri="{FF2B5EF4-FFF2-40B4-BE49-F238E27FC236}">
                <a16:creationId xmlns:a16="http://schemas.microsoft.com/office/drawing/2014/main" id="{08CF869C-7567-4777-832A-40319714C7D8}"/>
              </a:ext>
            </a:extLst>
          </p:cNvPr>
          <p:cNvSpPr>
            <a:spLocks noChangeArrowheads="1"/>
          </p:cNvSpPr>
          <p:nvPr/>
        </p:nvSpPr>
        <p:spPr bwMode="auto">
          <a:xfrm>
            <a:off x="31972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5" name="Rectangle 15">
            <a:extLst>
              <a:ext uri="{FF2B5EF4-FFF2-40B4-BE49-F238E27FC236}">
                <a16:creationId xmlns:a16="http://schemas.microsoft.com/office/drawing/2014/main" id="{1B10293D-2CE1-45B2-B65A-827EB62E5FAA}"/>
              </a:ext>
            </a:extLst>
          </p:cNvPr>
          <p:cNvSpPr>
            <a:spLocks noChangeArrowheads="1"/>
          </p:cNvSpPr>
          <p:nvPr/>
        </p:nvSpPr>
        <p:spPr bwMode="auto">
          <a:xfrm>
            <a:off x="4106863"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6" name="Rectangle 16">
            <a:extLst>
              <a:ext uri="{FF2B5EF4-FFF2-40B4-BE49-F238E27FC236}">
                <a16:creationId xmlns:a16="http://schemas.microsoft.com/office/drawing/2014/main" id="{EB469056-509D-40E5-A49D-5494FBEC74E2}"/>
              </a:ext>
            </a:extLst>
          </p:cNvPr>
          <p:cNvSpPr>
            <a:spLocks noChangeArrowheads="1"/>
          </p:cNvSpPr>
          <p:nvPr/>
        </p:nvSpPr>
        <p:spPr bwMode="auto">
          <a:xfrm>
            <a:off x="50212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7" name="Rectangle 17">
            <a:extLst>
              <a:ext uri="{FF2B5EF4-FFF2-40B4-BE49-F238E27FC236}">
                <a16:creationId xmlns:a16="http://schemas.microsoft.com/office/drawing/2014/main" id="{C8A2B1F5-D4D3-4210-8030-96DB8725AD35}"/>
              </a:ext>
            </a:extLst>
          </p:cNvPr>
          <p:cNvSpPr>
            <a:spLocks noChangeArrowheads="1"/>
          </p:cNvSpPr>
          <p:nvPr/>
        </p:nvSpPr>
        <p:spPr bwMode="auto">
          <a:xfrm>
            <a:off x="5938838"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8" name="Rectangle 18">
            <a:extLst>
              <a:ext uri="{FF2B5EF4-FFF2-40B4-BE49-F238E27FC236}">
                <a16:creationId xmlns:a16="http://schemas.microsoft.com/office/drawing/2014/main" id="{0ADE16F8-9D0D-4297-9EDA-3C176F44BC46}"/>
              </a:ext>
            </a:extLst>
          </p:cNvPr>
          <p:cNvSpPr>
            <a:spLocks noChangeArrowheads="1"/>
          </p:cNvSpPr>
          <p:nvPr/>
        </p:nvSpPr>
        <p:spPr bwMode="auto">
          <a:xfrm>
            <a:off x="68500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9" name="Rectangle 19">
            <a:extLst>
              <a:ext uri="{FF2B5EF4-FFF2-40B4-BE49-F238E27FC236}">
                <a16:creationId xmlns:a16="http://schemas.microsoft.com/office/drawing/2014/main" id="{94DEE9E3-5CDD-4B4D-A9C0-7FE1DFBA5F75}"/>
              </a:ext>
            </a:extLst>
          </p:cNvPr>
          <p:cNvSpPr>
            <a:spLocks noChangeArrowheads="1"/>
          </p:cNvSpPr>
          <p:nvPr/>
        </p:nvSpPr>
        <p:spPr bwMode="auto">
          <a:xfrm>
            <a:off x="7759700"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0" name="TextBox 20">
            <a:extLst>
              <a:ext uri="{FF2B5EF4-FFF2-40B4-BE49-F238E27FC236}">
                <a16:creationId xmlns:a16="http://schemas.microsoft.com/office/drawing/2014/main" id="{30DB10A6-9CEF-46F9-BF61-53B0D9A418AB}"/>
              </a:ext>
            </a:extLst>
          </p:cNvPr>
          <p:cNvSpPr txBox="1">
            <a:spLocks noChangeArrowheads="1"/>
          </p:cNvSpPr>
          <p:nvPr/>
        </p:nvSpPr>
        <p:spPr bwMode="auto">
          <a:xfrm>
            <a:off x="285750" y="2147888"/>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7061" name="TextBox 21">
            <a:extLst>
              <a:ext uri="{FF2B5EF4-FFF2-40B4-BE49-F238E27FC236}">
                <a16:creationId xmlns:a16="http://schemas.microsoft.com/office/drawing/2014/main" id="{E6A20E99-6E84-4A5E-B192-C88DEE3D75BF}"/>
              </a:ext>
            </a:extLst>
          </p:cNvPr>
          <p:cNvSpPr txBox="1">
            <a:spLocks noChangeArrowheads="1"/>
          </p:cNvSpPr>
          <p:nvPr/>
        </p:nvSpPr>
        <p:spPr bwMode="auto">
          <a:xfrm>
            <a:off x="174625" y="4518025"/>
            <a:ext cx="124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7062" name="Rectangle 35">
            <a:extLst>
              <a:ext uri="{FF2B5EF4-FFF2-40B4-BE49-F238E27FC236}">
                <a16:creationId xmlns:a16="http://schemas.microsoft.com/office/drawing/2014/main" id="{22A9CBAB-59D5-4451-8528-E06B92A8CCE2}"/>
              </a:ext>
            </a:extLst>
          </p:cNvPr>
          <p:cNvSpPr>
            <a:spLocks noChangeArrowheads="1"/>
          </p:cNvSpPr>
          <p:nvPr/>
        </p:nvSpPr>
        <p:spPr bwMode="auto">
          <a:xfrm>
            <a:off x="1547813" y="27447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3" name="TextBox 36">
            <a:extLst>
              <a:ext uri="{FF2B5EF4-FFF2-40B4-BE49-F238E27FC236}">
                <a16:creationId xmlns:a16="http://schemas.microsoft.com/office/drawing/2014/main" id="{C0A56DB3-84A7-44E2-A995-E9E31993C342}"/>
              </a:ext>
            </a:extLst>
          </p:cNvPr>
          <p:cNvSpPr txBox="1">
            <a:spLocks noChangeArrowheads="1"/>
          </p:cNvSpPr>
          <p:nvPr/>
        </p:nvSpPr>
        <p:spPr bwMode="auto">
          <a:xfrm>
            <a:off x="1646238" y="27225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4" name="Straight Arrow Connector 37">
            <a:extLst>
              <a:ext uri="{FF2B5EF4-FFF2-40B4-BE49-F238E27FC236}">
                <a16:creationId xmlns:a16="http://schemas.microsoft.com/office/drawing/2014/main" id="{DB3512CC-FEB7-4324-A236-FF1DAA361347}"/>
              </a:ext>
            </a:extLst>
          </p:cNvPr>
          <p:cNvCxnSpPr>
            <a:cxnSpLocks noChangeShapeType="1"/>
          </p:cNvCxnSpPr>
          <p:nvPr/>
        </p:nvCxnSpPr>
        <p:spPr bwMode="auto">
          <a:xfrm rot="5400000">
            <a:off x="1751013" y="26130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5" name="Rectangle 35">
            <a:extLst>
              <a:ext uri="{FF2B5EF4-FFF2-40B4-BE49-F238E27FC236}">
                <a16:creationId xmlns:a16="http://schemas.microsoft.com/office/drawing/2014/main" id="{5504A1A1-6895-4C75-BC76-685C73248221}"/>
              </a:ext>
            </a:extLst>
          </p:cNvPr>
          <p:cNvSpPr>
            <a:spLocks noChangeArrowheads="1"/>
          </p:cNvSpPr>
          <p:nvPr/>
        </p:nvSpPr>
        <p:spPr bwMode="auto">
          <a:xfrm>
            <a:off x="2422525"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6" name="TextBox 36">
            <a:extLst>
              <a:ext uri="{FF2B5EF4-FFF2-40B4-BE49-F238E27FC236}">
                <a16:creationId xmlns:a16="http://schemas.microsoft.com/office/drawing/2014/main" id="{CE5AEF72-B10F-4BCD-BBB8-FBBA400B8B68}"/>
              </a:ext>
            </a:extLst>
          </p:cNvPr>
          <p:cNvSpPr txBox="1">
            <a:spLocks noChangeArrowheads="1"/>
          </p:cNvSpPr>
          <p:nvPr/>
        </p:nvSpPr>
        <p:spPr bwMode="auto">
          <a:xfrm>
            <a:off x="2520950"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7" name="Straight Arrow Connector 37">
            <a:extLst>
              <a:ext uri="{FF2B5EF4-FFF2-40B4-BE49-F238E27FC236}">
                <a16:creationId xmlns:a16="http://schemas.microsoft.com/office/drawing/2014/main" id="{E68A1C40-B691-41AC-8C11-25D10CF01403}"/>
              </a:ext>
            </a:extLst>
          </p:cNvPr>
          <p:cNvCxnSpPr>
            <a:cxnSpLocks noChangeShapeType="1"/>
          </p:cNvCxnSpPr>
          <p:nvPr/>
        </p:nvCxnSpPr>
        <p:spPr bwMode="auto">
          <a:xfrm rot="5400000">
            <a:off x="2624931"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8" name="Rectangle 35">
            <a:extLst>
              <a:ext uri="{FF2B5EF4-FFF2-40B4-BE49-F238E27FC236}">
                <a16:creationId xmlns:a16="http://schemas.microsoft.com/office/drawing/2014/main" id="{99CD8C7E-48F9-477D-B50C-A544715E765C}"/>
              </a:ext>
            </a:extLst>
          </p:cNvPr>
          <p:cNvSpPr>
            <a:spLocks noChangeArrowheads="1"/>
          </p:cNvSpPr>
          <p:nvPr/>
        </p:nvSpPr>
        <p:spPr bwMode="auto">
          <a:xfrm>
            <a:off x="3371850" y="27590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9" name="TextBox 36">
            <a:extLst>
              <a:ext uri="{FF2B5EF4-FFF2-40B4-BE49-F238E27FC236}">
                <a16:creationId xmlns:a16="http://schemas.microsoft.com/office/drawing/2014/main" id="{25ABCC02-7CBE-4354-A3FE-71EC131048A6}"/>
              </a:ext>
            </a:extLst>
          </p:cNvPr>
          <p:cNvSpPr txBox="1">
            <a:spLocks noChangeArrowheads="1"/>
          </p:cNvSpPr>
          <p:nvPr/>
        </p:nvSpPr>
        <p:spPr bwMode="auto">
          <a:xfrm>
            <a:off x="3470275" y="27368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0" name="Straight Arrow Connector 37">
            <a:extLst>
              <a:ext uri="{FF2B5EF4-FFF2-40B4-BE49-F238E27FC236}">
                <a16:creationId xmlns:a16="http://schemas.microsoft.com/office/drawing/2014/main" id="{686C5D92-B892-4B4A-80CA-0AD75E2AE31E}"/>
              </a:ext>
            </a:extLst>
          </p:cNvPr>
          <p:cNvCxnSpPr>
            <a:cxnSpLocks noChangeShapeType="1"/>
          </p:cNvCxnSpPr>
          <p:nvPr/>
        </p:nvCxnSpPr>
        <p:spPr bwMode="auto">
          <a:xfrm rot="5400000">
            <a:off x="3574256" y="26281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1" name="Rectangle 35">
            <a:extLst>
              <a:ext uri="{FF2B5EF4-FFF2-40B4-BE49-F238E27FC236}">
                <a16:creationId xmlns:a16="http://schemas.microsoft.com/office/drawing/2014/main" id="{13526864-159E-419B-A20D-284CA53CD574}"/>
              </a:ext>
            </a:extLst>
          </p:cNvPr>
          <p:cNvSpPr>
            <a:spLocks noChangeArrowheads="1"/>
          </p:cNvSpPr>
          <p:nvPr/>
        </p:nvSpPr>
        <p:spPr bwMode="auto">
          <a:xfrm>
            <a:off x="4254500" y="27479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2" name="TextBox 36">
            <a:extLst>
              <a:ext uri="{FF2B5EF4-FFF2-40B4-BE49-F238E27FC236}">
                <a16:creationId xmlns:a16="http://schemas.microsoft.com/office/drawing/2014/main" id="{DF30AB3E-38B6-49F4-81A1-35228F978B7D}"/>
              </a:ext>
            </a:extLst>
          </p:cNvPr>
          <p:cNvSpPr txBox="1">
            <a:spLocks noChangeArrowheads="1"/>
          </p:cNvSpPr>
          <p:nvPr/>
        </p:nvSpPr>
        <p:spPr bwMode="auto">
          <a:xfrm>
            <a:off x="4352925" y="27257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3" name="Straight Arrow Connector 37">
            <a:extLst>
              <a:ext uri="{FF2B5EF4-FFF2-40B4-BE49-F238E27FC236}">
                <a16:creationId xmlns:a16="http://schemas.microsoft.com/office/drawing/2014/main" id="{04BC03AD-CE8D-4DDA-8C72-38071EAB41F3}"/>
              </a:ext>
            </a:extLst>
          </p:cNvPr>
          <p:cNvCxnSpPr>
            <a:cxnSpLocks noChangeShapeType="1"/>
          </p:cNvCxnSpPr>
          <p:nvPr/>
        </p:nvCxnSpPr>
        <p:spPr bwMode="auto">
          <a:xfrm rot="5400000">
            <a:off x="4457700" y="2617788"/>
            <a:ext cx="268287"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4" name="Rectangle 35">
            <a:extLst>
              <a:ext uri="{FF2B5EF4-FFF2-40B4-BE49-F238E27FC236}">
                <a16:creationId xmlns:a16="http://schemas.microsoft.com/office/drawing/2014/main" id="{AA168AEF-AA93-4432-A31B-DC5689FD5341}"/>
              </a:ext>
            </a:extLst>
          </p:cNvPr>
          <p:cNvSpPr>
            <a:spLocks noChangeArrowheads="1"/>
          </p:cNvSpPr>
          <p:nvPr/>
        </p:nvSpPr>
        <p:spPr bwMode="auto">
          <a:xfrm>
            <a:off x="5167313" y="27813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5" name="TextBox 36">
            <a:extLst>
              <a:ext uri="{FF2B5EF4-FFF2-40B4-BE49-F238E27FC236}">
                <a16:creationId xmlns:a16="http://schemas.microsoft.com/office/drawing/2014/main" id="{CD69BFD7-55FB-45A7-9969-9BC1CA2F1F10}"/>
              </a:ext>
            </a:extLst>
          </p:cNvPr>
          <p:cNvSpPr txBox="1">
            <a:spLocks noChangeArrowheads="1"/>
          </p:cNvSpPr>
          <p:nvPr/>
        </p:nvSpPr>
        <p:spPr bwMode="auto">
          <a:xfrm>
            <a:off x="5265738" y="27590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6" name="Straight Arrow Connector 37">
            <a:extLst>
              <a:ext uri="{FF2B5EF4-FFF2-40B4-BE49-F238E27FC236}">
                <a16:creationId xmlns:a16="http://schemas.microsoft.com/office/drawing/2014/main" id="{AE574C7E-5FB2-48D9-A0E4-5BF5AC364FE9}"/>
              </a:ext>
            </a:extLst>
          </p:cNvPr>
          <p:cNvCxnSpPr>
            <a:cxnSpLocks noChangeShapeType="1"/>
          </p:cNvCxnSpPr>
          <p:nvPr/>
        </p:nvCxnSpPr>
        <p:spPr bwMode="auto">
          <a:xfrm rot="5400000">
            <a:off x="5369719" y="265033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7" name="Rectangle 35">
            <a:extLst>
              <a:ext uri="{FF2B5EF4-FFF2-40B4-BE49-F238E27FC236}">
                <a16:creationId xmlns:a16="http://schemas.microsoft.com/office/drawing/2014/main" id="{14E4DC7E-070A-4FD1-A543-636E059589BA}"/>
              </a:ext>
            </a:extLst>
          </p:cNvPr>
          <p:cNvSpPr>
            <a:spLocks noChangeArrowheads="1"/>
          </p:cNvSpPr>
          <p:nvPr/>
        </p:nvSpPr>
        <p:spPr bwMode="auto">
          <a:xfrm>
            <a:off x="6086475" y="2768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8" name="TextBox 36">
            <a:extLst>
              <a:ext uri="{FF2B5EF4-FFF2-40B4-BE49-F238E27FC236}">
                <a16:creationId xmlns:a16="http://schemas.microsoft.com/office/drawing/2014/main" id="{C20C1A98-9CC0-4085-B459-7B203AAEAAB1}"/>
              </a:ext>
            </a:extLst>
          </p:cNvPr>
          <p:cNvSpPr txBox="1">
            <a:spLocks noChangeArrowheads="1"/>
          </p:cNvSpPr>
          <p:nvPr/>
        </p:nvSpPr>
        <p:spPr bwMode="auto">
          <a:xfrm>
            <a:off x="6184900" y="2746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9" name="Straight Arrow Connector 37">
            <a:extLst>
              <a:ext uri="{FF2B5EF4-FFF2-40B4-BE49-F238E27FC236}">
                <a16:creationId xmlns:a16="http://schemas.microsoft.com/office/drawing/2014/main" id="{78AF76F9-5D49-4367-8CF3-E6ED7DE62EEB}"/>
              </a:ext>
            </a:extLst>
          </p:cNvPr>
          <p:cNvCxnSpPr>
            <a:cxnSpLocks noChangeShapeType="1"/>
          </p:cNvCxnSpPr>
          <p:nvPr/>
        </p:nvCxnSpPr>
        <p:spPr bwMode="auto">
          <a:xfrm rot="5400000">
            <a:off x="6289675" y="2638425"/>
            <a:ext cx="268288"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0" name="Rectangle 35">
            <a:extLst>
              <a:ext uri="{FF2B5EF4-FFF2-40B4-BE49-F238E27FC236}">
                <a16:creationId xmlns:a16="http://schemas.microsoft.com/office/drawing/2014/main" id="{F78E8E69-594A-427F-9F90-96F22C44AEEA}"/>
              </a:ext>
            </a:extLst>
          </p:cNvPr>
          <p:cNvSpPr>
            <a:spLocks noChangeArrowheads="1"/>
          </p:cNvSpPr>
          <p:nvPr/>
        </p:nvSpPr>
        <p:spPr bwMode="auto">
          <a:xfrm>
            <a:off x="7016750"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1" name="TextBox 36">
            <a:extLst>
              <a:ext uri="{FF2B5EF4-FFF2-40B4-BE49-F238E27FC236}">
                <a16:creationId xmlns:a16="http://schemas.microsoft.com/office/drawing/2014/main" id="{96B4A55F-EB5C-40B9-86D5-9A734193ED18}"/>
              </a:ext>
            </a:extLst>
          </p:cNvPr>
          <p:cNvSpPr txBox="1">
            <a:spLocks noChangeArrowheads="1"/>
          </p:cNvSpPr>
          <p:nvPr/>
        </p:nvSpPr>
        <p:spPr bwMode="auto">
          <a:xfrm>
            <a:off x="7115175"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2" name="Straight Arrow Connector 37">
            <a:extLst>
              <a:ext uri="{FF2B5EF4-FFF2-40B4-BE49-F238E27FC236}">
                <a16:creationId xmlns:a16="http://schemas.microsoft.com/office/drawing/2014/main" id="{51FAD13E-A5D4-410D-B9BC-7335C04EEB51}"/>
              </a:ext>
            </a:extLst>
          </p:cNvPr>
          <p:cNvCxnSpPr>
            <a:cxnSpLocks noChangeShapeType="1"/>
          </p:cNvCxnSpPr>
          <p:nvPr/>
        </p:nvCxnSpPr>
        <p:spPr bwMode="auto">
          <a:xfrm rot="5400000">
            <a:off x="7219156"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3" name="Rectangle 35">
            <a:extLst>
              <a:ext uri="{FF2B5EF4-FFF2-40B4-BE49-F238E27FC236}">
                <a16:creationId xmlns:a16="http://schemas.microsoft.com/office/drawing/2014/main" id="{FB22C0ED-14B0-43AA-AB06-4672487780E5}"/>
              </a:ext>
            </a:extLst>
          </p:cNvPr>
          <p:cNvSpPr>
            <a:spLocks noChangeArrowheads="1"/>
          </p:cNvSpPr>
          <p:nvPr/>
        </p:nvSpPr>
        <p:spPr bwMode="auto">
          <a:xfrm>
            <a:off x="7896225" y="27733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4" name="TextBox 36">
            <a:extLst>
              <a:ext uri="{FF2B5EF4-FFF2-40B4-BE49-F238E27FC236}">
                <a16:creationId xmlns:a16="http://schemas.microsoft.com/office/drawing/2014/main" id="{7CB5DAA2-A44D-4837-B864-80962E8C3E5E}"/>
              </a:ext>
            </a:extLst>
          </p:cNvPr>
          <p:cNvSpPr txBox="1">
            <a:spLocks noChangeArrowheads="1"/>
          </p:cNvSpPr>
          <p:nvPr/>
        </p:nvSpPr>
        <p:spPr bwMode="auto">
          <a:xfrm>
            <a:off x="7994650" y="27511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5" name="Straight Arrow Connector 37">
            <a:extLst>
              <a:ext uri="{FF2B5EF4-FFF2-40B4-BE49-F238E27FC236}">
                <a16:creationId xmlns:a16="http://schemas.microsoft.com/office/drawing/2014/main" id="{52440CCA-50BE-4F88-8C7C-BBDD9DBE5FED}"/>
              </a:ext>
            </a:extLst>
          </p:cNvPr>
          <p:cNvCxnSpPr>
            <a:cxnSpLocks noChangeShapeType="1"/>
          </p:cNvCxnSpPr>
          <p:nvPr/>
        </p:nvCxnSpPr>
        <p:spPr bwMode="auto">
          <a:xfrm rot="5400000">
            <a:off x="8098631" y="264239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6" name="Freeform 48">
            <a:extLst>
              <a:ext uri="{FF2B5EF4-FFF2-40B4-BE49-F238E27FC236}">
                <a16:creationId xmlns:a16="http://schemas.microsoft.com/office/drawing/2014/main" id="{F547F1C4-FE7A-444B-85FC-68CC6244AC33}"/>
              </a:ext>
            </a:extLst>
          </p:cNvPr>
          <p:cNvSpPr>
            <a:spLocks/>
          </p:cNvSpPr>
          <p:nvPr/>
        </p:nvSpPr>
        <p:spPr bwMode="auto">
          <a:xfrm>
            <a:off x="1368425" y="5072063"/>
            <a:ext cx="7254875"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87" name="Text Box 61">
            <a:extLst>
              <a:ext uri="{FF2B5EF4-FFF2-40B4-BE49-F238E27FC236}">
                <a16:creationId xmlns:a16="http://schemas.microsoft.com/office/drawing/2014/main" id="{FF2EEB25-70BB-495B-B0AC-ECF5C9AD0CE4}"/>
              </a:ext>
            </a:extLst>
          </p:cNvPr>
          <p:cNvSpPr txBox="1">
            <a:spLocks noChangeArrowheads="1"/>
          </p:cNvSpPr>
          <p:nvPr/>
        </p:nvSpPr>
        <p:spPr bwMode="auto">
          <a:xfrm>
            <a:off x="4616450" y="5024438"/>
            <a:ext cx="80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7088" name="Straight Arrow Connector 66">
            <a:extLst>
              <a:ext uri="{FF2B5EF4-FFF2-40B4-BE49-F238E27FC236}">
                <a16:creationId xmlns:a16="http://schemas.microsoft.com/office/drawing/2014/main" id="{8EB12BA3-862C-4934-A83B-57A81AAD4AC6}"/>
              </a:ext>
            </a:extLst>
          </p:cNvPr>
          <p:cNvCxnSpPr>
            <a:cxnSpLocks noChangeShapeType="1"/>
          </p:cNvCxnSpPr>
          <p:nvPr/>
        </p:nvCxnSpPr>
        <p:spPr bwMode="auto">
          <a:xfrm rot="16200000" flipH="1">
            <a:off x="4922837" y="5499101"/>
            <a:ext cx="155575"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9" name="Freeform 48">
            <a:extLst>
              <a:ext uri="{FF2B5EF4-FFF2-40B4-BE49-F238E27FC236}">
                <a16:creationId xmlns:a16="http://schemas.microsoft.com/office/drawing/2014/main" id="{CAC4CC29-87AF-42FB-8517-3763EAC9B5D8}"/>
              </a:ext>
            </a:extLst>
          </p:cNvPr>
          <p:cNvSpPr>
            <a:spLocks/>
          </p:cNvSpPr>
          <p:nvPr/>
        </p:nvSpPr>
        <p:spPr bwMode="auto">
          <a:xfrm>
            <a:off x="3971925" y="5576888"/>
            <a:ext cx="2046288"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90" name="Text Box 61">
            <a:extLst>
              <a:ext uri="{FF2B5EF4-FFF2-40B4-BE49-F238E27FC236}">
                <a16:creationId xmlns:a16="http://schemas.microsoft.com/office/drawing/2014/main" id="{00485667-EAA0-46CB-913D-632577808C23}"/>
              </a:ext>
            </a:extLst>
          </p:cNvPr>
          <p:cNvSpPr txBox="1">
            <a:spLocks noChangeArrowheads="1"/>
          </p:cNvSpPr>
          <p:nvPr/>
        </p:nvSpPr>
        <p:spPr bwMode="auto">
          <a:xfrm>
            <a:off x="4622800" y="5559425"/>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sp>
        <p:nvSpPr>
          <p:cNvPr id="87091" name="TextBox 70">
            <a:extLst>
              <a:ext uri="{FF2B5EF4-FFF2-40B4-BE49-F238E27FC236}">
                <a16:creationId xmlns:a16="http://schemas.microsoft.com/office/drawing/2014/main" id="{2F490813-09A5-44A8-A5F0-F7BFFC615D79}"/>
              </a:ext>
            </a:extLst>
          </p:cNvPr>
          <p:cNvSpPr txBox="1">
            <a:spLocks noChangeArrowheads="1"/>
          </p:cNvSpPr>
          <p:nvPr/>
        </p:nvSpPr>
        <p:spPr bwMode="auto">
          <a:xfrm>
            <a:off x="6048375" y="5429250"/>
            <a:ext cx="1343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7092" name="Straight Arrow Connector 71">
            <a:extLst>
              <a:ext uri="{FF2B5EF4-FFF2-40B4-BE49-F238E27FC236}">
                <a16:creationId xmlns:a16="http://schemas.microsoft.com/office/drawing/2014/main" id="{D21B022A-9B2A-4195-9964-7840C1E1061E}"/>
              </a:ext>
            </a:extLst>
          </p:cNvPr>
          <p:cNvCxnSpPr>
            <a:cxnSpLocks noChangeShapeType="1"/>
          </p:cNvCxnSpPr>
          <p:nvPr/>
        </p:nvCxnSpPr>
        <p:spPr bwMode="auto">
          <a:xfrm rot="16200000" flipH="1">
            <a:off x="4866482" y="6022181"/>
            <a:ext cx="252412"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3" name="Straight Arrow Connector 69">
            <a:extLst>
              <a:ext uri="{FF2B5EF4-FFF2-40B4-BE49-F238E27FC236}">
                <a16:creationId xmlns:a16="http://schemas.microsoft.com/office/drawing/2014/main" id="{559B3B68-DE31-4EFB-87DC-B2D045989D63}"/>
              </a:ext>
            </a:extLst>
          </p:cNvPr>
          <p:cNvCxnSpPr>
            <a:cxnSpLocks noChangeShapeType="1"/>
          </p:cNvCxnSpPr>
          <p:nvPr/>
        </p:nvCxnSpPr>
        <p:spPr bwMode="auto">
          <a:xfrm rot="10800000">
            <a:off x="5722938" y="57356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4" name="Straight Arrow Connector 37">
            <a:extLst>
              <a:ext uri="{FF2B5EF4-FFF2-40B4-BE49-F238E27FC236}">
                <a16:creationId xmlns:a16="http://schemas.microsoft.com/office/drawing/2014/main" id="{FE969B79-CB60-46E5-A21D-6F0C48D110D5}"/>
              </a:ext>
            </a:extLst>
          </p:cNvPr>
          <p:cNvCxnSpPr>
            <a:cxnSpLocks noChangeShapeType="1"/>
          </p:cNvCxnSpPr>
          <p:nvPr/>
        </p:nvCxnSpPr>
        <p:spPr bwMode="auto">
          <a:xfrm rot="5400000">
            <a:off x="1748631" y="49204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5" name="Straight Arrow Connector 37">
            <a:extLst>
              <a:ext uri="{FF2B5EF4-FFF2-40B4-BE49-F238E27FC236}">
                <a16:creationId xmlns:a16="http://schemas.microsoft.com/office/drawing/2014/main" id="{7634109C-5DE5-489B-AB16-0BD44E2EDA03}"/>
              </a:ext>
            </a:extLst>
          </p:cNvPr>
          <p:cNvCxnSpPr>
            <a:cxnSpLocks noChangeShapeType="1"/>
          </p:cNvCxnSpPr>
          <p:nvPr/>
        </p:nvCxnSpPr>
        <p:spPr bwMode="auto">
          <a:xfrm rot="5400000">
            <a:off x="2623344"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6" name="Straight Arrow Connector 37">
            <a:extLst>
              <a:ext uri="{FF2B5EF4-FFF2-40B4-BE49-F238E27FC236}">
                <a16:creationId xmlns:a16="http://schemas.microsoft.com/office/drawing/2014/main" id="{EA458B07-51E3-43C4-96CC-D8C3289414DC}"/>
              </a:ext>
            </a:extLst>
          </p:cNvPr>
          <p:cNvCxnSpPr>
            <a:cxnSpLocks noChangeShapeType="1"/>
          </p:cNvCxnSpPr>
          <p:nvPr/>
        </p:nvCxnSpPr>
        <p:spPr bwMode="auto">
          <a:xfrm rot="5400000">
            <a:off x="3572669" y="49347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7" name="Straight Arrow Connector 37">
            <a:extLst>
              <a:ext uri="{FF2B5EF4-FFF2-40B4-BE49-F238E27FC236}">
                <a16:creationId xmlns:a16="http://schemas.microsoft.com/office/drawing/2014/main" id="{94C6EED7-7839-4FD2-BD79-F3E35557929A}"/>
              </a:ext>
            </a:extLst>
          </p:cNvPr>
          <p:cNvCxnSpPr>
            <a:cxnSpLocks noChangeShapeType="1"/>
          </p:cNvCxnSpPr>
          <p:nvPr/>
        </p:nvCxnSpPr>
        <p:spPr bwMode="auto">
          <a:xfrm rot="5400000">
            <a:off x="4456113" y="49244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8" name="Straight Arrow Connector 37">
            <a:extLst>
              <a:ext uri="{FF2B5EF4-FFF2-40B4-BE49-F238E27FC236}">
                <a16:creationId xmlns:a16="http://schemas.microsoft.com/office/drawing/2014/main" id="{FC159E3B-E872-4DA0-B88E-8AF8A0326ABA}"/>
              </a:ext>
            </a:extLst>
          </p:cNvPr>
          <p:cNvCxnSpPr>
            <a:cxnSpLocks noChangeShapeType="1"/>
          </p:cNvCxnSpPr>
          <p:nvPr/>
        </p:nvCxnSpPr>
        <p:spPr bwMode="auto">
          <a:xfrm rot="5400000">
            <a:off x="5368131" y="495696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9" name="Straight Arrow Connector 37">
            <a:extLst>
              <a:ext uri="{FF2B5EF4-FFF2-40B4-BE49-F238E27FC236}">
                <a16:creationId xmlns:a16="http://schemas.microsoft.com/office/drawing/2014/main" id="{53BCAC80-36A8-4FDC-90A1-4E3471B630F2}"/>
              </a:ext>
            </a:extLst>
          </p:cNvPr>
          <p:cNvCxnSpPr>
            <a:cxnSpLocks noChangeShapeType="1"/>
          </p:cNvCxnSpPr>
          <p:nvPr/>
        </p:nvCxnSpPr>
        <p:spPr bwMode="auto">
          <a:xfrm rot="5400000">
            <a:off x="6288088" y="4945063"/>
            <a:ext cx="268287"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0" name="Straight Arrow Connector 37">
            <a:extLst>
              <a:ext uri="{FF2B5EF4-FFF2-40B4-BE49-F238E27FC236}">
                <a16:creationId xmlns:a16="http://schemas.microsoft.com/office/drawing/2014/main" id="{BB6FDFE2-B675-45FD-A481-C7B945AFD140}"/>
              </a:ext>
            </a:extLst>
          </p:cNvPr>
          <p:cNvCxnSpPr>
            <a:cxnSpLocks noChangeShapeType="1"/>
          </p:cNvCxnSpPr>
          <p:nvPr/>
        </p:nvCxnSpPr>
        <p:spPr bwMode="auto">
          <a:xfrm rot="5400000">
            <a:off x="7217569"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1" name="Straight Arrow Connector 37">
            <a:extLst>
              <a:ext uri="{FF2B5EF4-FFF2-40B4-BE49-F238E27FC236}">
                <a16:creationId xmlns:a16="http://schemas.microsoft.com/office/drawing/2014/main" id="{23413033-057E-4D55-801A-89FCD9D107C3}"/>
              </a:ext>
            </a:extLst>
          </p:cNvPr>
          <p:cNvCxnSpPr>
            <a:cxnSpLocks noChangeShapeType="1"/>
          </p:cNvCxnSpPr>
          <p:nvPr/>
        </p:nvCxnSpPr>
        <p:spPr bwMode="auto">
          <a:xfrm rot="5400000">
            <a:off x="8097838" y="49498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2" name="Straight Arrow Connector 37">
            <a:extLst>
              <a:ext uri="{FF2B5EF4-FFF2-40B4-BE49-F238E27FC236}">
                <a16:creationId xmlns:a16="http://schemas.microsoft.com/office/drawing/2014/main" id="{3B2E2A0D-2B41-4083-9F2D-475813C65F3E}"/>
              </a:ext>
            </a:extLst>
          </p:cNvPr>
          <p:cNvCxnSpPr>
            <a:cxnSpLocks noChangeShapeType="1"/>
          </p:cNvCxnSpPr>
          <p:nvPr/>
        </p:nvCxnSpPr>
        <p:spPr bwMode="auto">
          <a:xfrm rot="5400000">
            <a:off x="1750219" y="32202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3" name="Straight Arrow Connector 37">
            <a:extLst>
              <a:ext uri="{FF2B5EF4-FFF2-40B4-BE49-F238E27FC236}">
                <a16:creationId xmlns:a16="http://schemas.microsoft.com/office/drawing/2014/main" id="{C19CF842-6743-482A-A23D-EDA033AA323C}"/>
              </a:ext>
            </a:extLst>
          </p:cNvPr>
          <p:cNvCxnSpPr>
            <a:cxnSpLocks noChangeShapeType="1"/>
          </p:cNvCxnSpPr>
          <p:nvPr/>
        </p:nvCxnSpPr>
        <p:spPr bwMode="auto">
          <a:xfrm rot="5400000">
            <a:off x="2624931"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4" name="Straight Arrow Connector 37">
            <a:extLst>
              <a:ext uri="{FF2B5EF4-FFF2-40B4-BE49-F238E27FC236}">
                <a16:creationId xmlns:a16="http://schemas.microsoft.com/office/drawing/2014/main" id="{591FB835-3D60-4B6A-A037-CF66F72489B0}"/>
              </a:ext>
            </a:extLst>
          </p:cNvPr>
          <p:cNvCxnSpPr>
            <a:cxnSpLocks noChangeShapeType="1"/>
          </p:cNvCxnSpPr>
          <p:nvPr/>
        </p:nvCxnSpPr>
        <p:spPr bwMode="auto">
          <a:xfrm rot="5400000">
            <a:off x="3574256" y="323611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5" name="Straight Arrow Connector 37">
            <a:extLst>
              <a:ext uri="{FF2B5EF4-FFF2-40B4-BE49-F238E27FC236}">
                <a16:creationId xmlns:a16="http://schemas.microsoft.com/office/drawing/2014/main" id="{8A69AE27-DE7D-4712-B95D-B7A560EFB974}"/>
              </a:ext>
            </a:extLst>
          </p:cNvPr>
          <p:cNvCxnSpPr>
            <a:cxnSpLocks noChangeShapeType="1"/>
          </p:cNvCxnSpPr>
          <p:nvPr/>
        </p:nvCxnSpPr>
        <p:spPr bwMode="auto">
          <a:xfrm rot="5400000">
            <a:off x="4456906" y="32250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6" name="Straight Arrow Connector 37">
            <a:extLst>
              <a:ext uri="{FF2B5EF4-FFF2-40B4-BE49-F238E27FC236}">
                <a16:creationId xmlns:a16="http://schemas.microsoft.com/office/drawing/2014/main" id="{BA11D1B6-E970-4C4F-BF4B-684CDDCB5248}"/>
              </a:ext>
            </a:extLst>
          </p:cNvPr>
          <p:cNvCxnSpPr>
            <a:cxnSpLocks noChangeShapeType="1"/>
          </p:cNvCxnSpPr>
          <p:nvPr/>
        </p:nvCxnSpPr>
        <p:spPr bwMode="auto">
          <a:xfrm rot="5400000">
            <a:off x="5369719" y="32583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7" name="Straight Arrow Connector 37">
            <a:extLst>
              <a:ext uri="{FF2B5EF4-FFF2-40B4-BE49-F238E27FC236}">
                <a16:creationId xmlns:a16="http://schemas.microsoft.com/office/drawing/2014/main" id="{2345BEA3-7905-4D29-AA40-D2F0CE80C98F}"/>
              </a:ext>
            </a:extLst>
          </p:cNvPr>
          <p:cNvCxnSpPr>
            <a:cxnSpLocks noChangeShapeType="1"/>
          </p:cNvCxnSpPr>
          <p:nvPr/>
        </p:nvCxnSpPr>
        <p:spPr bwMode="auto">
          <a:xfrm rot="5400000">
            <a:off x="6288881" y="32456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8" name="Straight Arrow Connector 37">
            <a:extLst>
              <a:ext uri="{FF2B5EF4-FFF2-40B4-BE49-F238E27FC236}">
                <a16:creationId xmlns:a16="http://schemas.microsoft.com/office/drawing/2014/main" id="{AA3BD2AB-8C2F-4418-B86A-022C4F1AE51B}"/>
              </a:ext>
            </a:extLst>
          </p:cNvPr>
          <p:cNvCxnSpPr>
            <a:cxnSpLocks noChangeShapeType="1"/>
          </p:cNvCxnSpPr>
          <p:nvPr/>
        </p:nvCxnSpPr>
        <p:spPr bwMode="auto">
          <a:xfrm rot="5400000">
            <a:off x="7219156"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9" name="Straight Arrow Connector 37">
            <a:extLst>
              <a:ext uri="{FF2B5EF4-FFF2-40B4-BE49-F238E27FC236}">
                <a16:creationId xmlns:a16="http://schemas.microsoft.com/office/drawing/2014/main" id="{624B530A-0E66-44C3-AC50-641E46115041}"/>
              </a:ext>
            </a:extLst>
          </p:cNvPr>
          <p:cNvCxnSpPr>
            <a:cxnSpLocks noChangeShapeType="1"/>
          </p:cNvCxnSpPr>
          <p:nvPr/>
        </p:nvCxnSpPr>
        <p:spPr bwMode="auto">
          <a:xfrm rot="5400000">
            <a:off x="8098631" y="32504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110" name="TextBox 51">
            <a:extLst>
              <a:ext uri="{FF2B5EF4-FFF2-40B4-BE49-F238E27FC236}">
                <a16:creationId xmlns:a16="http://schemas.microsoft.com/office/drawing/2014/main" id="{FD5FDF64-305F-4500-97DB-3180B1FEC13F}"/>
              </a:ext>
            </a:extLst>
          </p:cNvPr>
          <p:cNvSpPr txBox="1">
            <a:spLocks noChangeArrowheads="1"/>
          </p:cNvSpPr>
          <p:nvPr/>
        </p:nvSpPr>
        <p:spPr bwMode="auto">
          <a:xfrm>
            <a:off x="1547813" y="3375025"/>
            <a:ext cx="6923087"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latin typeface="Arial" panose="020B0604020202020204" pitchFamily="34" charset="0"/>
              </a:rPr>
              <a:t>Logic</a:t>
            </a:r>
          </a:p>
        </p:txBody>
      </p:sp>
      <p:sp>
        <p:nvSpPr>
          <p:cNvPr id="87111" name="TextBox 79">
            <a:extLst>
              <a:ext uri="{FF2B5EF4-FFF2-40B4-BE49-F238E27FC236}">
                <a16:creationId xmlns:a16="http://schemas.microsoft.com/office/drawing/2014/main" id="{A999D8D6-B23D-49E0-9370-06BA67019381}"/>
              </a:ext>
            </a:extLst>
          </p:cNvPr>
          <p:cNvSpPr txBox="1">
            <a:spLocks noChangeArrowheads="1"/>
          </p:cNvSpPr>
          <p:nvPr/>
        </p:nvSpPr>
        <p:spPr bwMode="auto">
          <a:xfrm>
            <a:off x="5118100" y="3797300"/>
            <a:ext cx="59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7112" name="Straight Arrow Connector 37">
            <a:extLst>
              <a:ext uri="{FF2B5EF4-FFF2-40B4-BE49-F238E27FC236}">
                <a16:creationId xmlns:a16="http://schemas.microsoft.com/office/drawing/2014/main" id="{10560894-DDC3-43FC-9361-4EA48F4D13E2}"/>
              </a:ext>
            </a:extLst>
          </p:cNvPr>
          <p:cNvCxnSpPr>
            <a:cxnSpLocks noChangeShapeType="1"/>
          </p:cNvCxnSpPr>
          <p:nvPr/>
        </p:nvCxnSpPr>
        <p:spPr bwMode="auto">
          <a:xfrm rot="5400000">
            <a:off x="4931569" y="3847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13" name="Straight Connector 82">
            <a:extLst>
              <a:ext uri="{FF2B5EF4-FFF2-40B4-BE49-F238E27FC236}">
                <a16:creationId xmlns:a16="http://schemas.microsoft.com/office/drawing/2014/main" id="{22374546-293F-4AAA-AAC3-D8A18242B710}"/>
              </a:ext>
            </a:extLst>
          </p:cNvPr>
          <p:cNvCxnSpPr>
            <a:cxnSpLocks noChangeShapeType="1"/>
            <a:stCxn id="87110" idx="3"/>
          </p:cNvCxnSpPr>
          <p:nvPr/>
        </p:nvCxnSpPr>
        <p:spPr bwMode="auto">
          <a:xfrm>
            <a:off x="8470900" y="3543300"/>
            <a:ext cx="439738" cy="2033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7114" name="Straight Arrow Connector 84">
            <a:extLst>
              <a:ext uri="{FF2B5EF4-FFF2-40B4-BE49-F238E27FC236}">
                <a16:creationId xmlns:a16="http://schemas.microsoft.com/office/drawing/2014/main" id="{BCA8F896-DE91-4FB5-9AC9-1FC9113B30FA}"/>
              </a:ext>
            </a:extLst>
          </p:cNvPr>
          <p:cNvCxnSpPr>
            <a:cxnSpLocks noChangeShapeType="1"/>
          </p:cNvCxnSpPr>
          <p:nvPr/>
        </p:nvCxnSpPr>
        <p:spPr bwMode="auto">
          <a:xfrm rot="10800000">
            <a:off x="7642225" y="5237163"/>
            <a:ext cx="1268413" cy="3397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180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0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0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0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70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0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0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70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0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0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70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06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70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07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70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70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70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70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70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70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07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0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08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0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0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0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08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10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710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1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710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710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7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710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7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7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71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711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705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70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705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70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05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70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705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705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706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708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708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70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870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0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709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709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709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7094"/>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7095"/>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709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709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709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09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710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8710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71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87114"/>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87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47" grpId="0" animBg="1"/>
      <p:bldP spid="87048" grpId="0" animBg="1"/>
      <p:bldP spid="87049" grpId="0" animBg="1"/>
      <p:bldP spid="87050" grpId="0" animBg="1"/>
      <p:bldP spid="87051" grpId="0" animBg="1"/>
      <p:bldP spid="87052" grpId="0" animBg="1"/>
      <p:bldP spid="87053" grpId="0" animBg="1"/>
      <p:bldP spid="87054" grpId="0" animBg="1"/>
      <p:bldP spid="87055" grpId="0" animBg="1"/>
      <p:bldP spid="87056" grpId="0" animBg="1"/>
      <p:bldP spid="87057" grpId="0" animBg="1"/>
      <p:bldP spid="87058" grpId="0" animBg="1"/>
      <p:bldP spid="87059" grpId="0" animBg="1"/>
      <p:bldP spid="87060" grpId="0"/>
      <p:bldP spid="87061" grpId="0"/>
      <p:bldP spid="87062" grpId="0" animBg="1"/>
      <p:bldP spid="87063" grpId="0"/>
      <p:bldP spid="87065" grpId="0" animBg="1"/>
      <p:bldP spid="87066" grpId="0"/>
      <p:bldP spid="87068" grpId="0" animBg="1"/>
      <p:bldP spid="87069" grpId="0"/>
      <p:bldP spid="87071" grpId="0" animBg="1"/>
      <p:bldP spid="87072" grpId="0"/>
      <p:bldP spid="87074" grpId="0" animBg="1"/>
      <p:bldP spid="87075" grpId="0"/>
      <p:bldP spid="87077" grpId="0" animBg="1"/>
      <p:bldP spid="87078" grpId="0"/>
      <p:bldP spid="87080" grpId="0" animBg="1"/>
      <p:bldP spid="87081" grpId="0"/>
      <p:bldP spid="87083" grpId="0" animBg="1"/>
      <p:bldP spid="87084" grpId="0"/>
      <p:bldP spid="87087" grpId="0"/>
      <p:bldP spid="87090" grpId="0"/>
      <p:bldP spid="87091" grpId="0"/>
      <p:bldP spid="87110" grpId="0" animBg="1"/>
      <p:bldP spid="871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itle 1">
            <a:extLst>
              <a:ext uri="{FF2B5EF4-FFF2-40B4-BE49-F238E27FC236}">
                <a16:creationId xmlns:a16="http://schemas.microsoft.com/office/drawing/2014/main" id="{522DD963-97A1-43A1-8F2C-45AEAA8A4F20}"/>
              </a:ext>
            </a:extLst>
          </p:cNvPr>
          <p:cNvSpPr>
            <a:spLocks noGrp="1"/>
          </p:cNvSpPr>
          <p:nvPr>
            <p:ph type="title"/>
          </p:nvPr>
        </p:nvSpPr>
        <p:spPr>
          <a:xfrm>
            <a:off x="419100" y="-16329"/>
            <a:ext cx="8229600" cy="1143000"/>
          </a:xfrm>
        </p:spPr>
        <p:txBody>
          <a:bodyPr/>
          <a:lstStyle/>
          <a:p>
            <a:r>
              <a:rPr lang="en-US" altLang="en-US" dirty="0">
                <a:ea typeface="ＭＳ Ｐゴシック" panose="020B0600070205080204" pitchFamily="34" charset="-128"/>
              </a:rPr>
              <a:t>Associativity (and Tradeoffs)</a:t>
            </a:r>
          </a:p>
        </p:txBody>
      </p:sp>
      <p:sp>
        <p:nvSpPr>
          <p:cNvPr id="3" name="Content Placeholder 2">
            <a:extLst>
              <a:ext uri="{FF2B5EF4-FFF2-40B4-BE49-F238E27FC236}">
                <a16:creationId xmlns:a16="http://schemas.microsoft.com/office/drawing/2014/main" id="{392EA72B-09A8-4BF6-9070-BD029D9C246C}"/>
              </a:ext>
            </a:extLst>
          </p:cNvPr>
          <p:cNvSpPr>
            <a:spLocks noGrp="1"/>
          </p:cNvSpPr>
          <p:nvPr>
            <p:ph idx="1"/>
          </p:nvPr>
        </p:nvSpPr>
        <p:spPr>
          <a:xfrm>
            <a:off x="228600" y="996950"/>
            <a:ext cx="8610600" cy="5194300"/>
          </a:xfrm>
        </p:spPr>
        <p:txBody>
          <a:bodyPr>
            <a:normAutofit lnSpcReduction="10000"/>
          </a:bodyPr>
          <a:lstStyle/>
          <a:p>
            <a:r>
              <a:rPr lang="en-US" altLang="en-US" sz="2800" dirty="0">
                <a:solidFill>
                  <a:srgbClr val="0000FF"/>
                </a:solidFill>
                <a:ea typeface="ＭＳ Ｐゴシック" panose="020B0600070205080204" pitchFamily="34" charset="-128"/>
              </a:rPr>
              <a:t>Degree of associativity</a:t>
            </a:r>
            <a:r>
              <a:rPr lang="en-US" altLang="en-US" sz="2800" dirty="0">
                <a:ea typeface="ＭＳ Ｐゴシック" panose="020B0600070205080204" pitchFamily="34" charset="-128"/>
              </a:rPr>
              <a:t>: How many blocks can map to the same index (or set)?</a:t>
            </a:r>
          </a:p>
          <a:p>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r>
              <a:rPr lang="en-US" altLang="en-US" sz="2600" dirty="0">
                <a:ea typeface="ＭＳ Ｐゴシック" panose="020B0600070205080204" pitchFamily="34" charset="-128"/>
              </a:rPr>
              <a:t>++ Higher hit rate</a:t>
            </a:r>
          </a:p>
          <a:p>
            <a:pPr marL="342900" lvl="1" indent="0">
              <a:buFont typeface="Wingdings" panose="05000000000000000000" pitchFamily="2" charset="2"/>
              <a:buNone/>
            </a:pPr>
            <a:r>
              <a:rPr lang="en-US" altLang="en-US" sz="2600" dirty="0">
                <a:ea typeface="ＭＳ Ｐゴシック" panose="020B0600070205080204" pitchFamily="34" charset="-128"/>
              </a:rPr>
              <a:t>-- Slower cache access time </a:t>
            </a:r>
          </a:p>
          <a:p>
            <a:pPr marL="342900" lvl="1" indent="0">
              <a:buFont typeface="Wingdings" panose="05000000000000000000" pitchFamily="2" charset="2"/>
              <a:buNone/>
            </a:pPr>
            <a:r>
              <a:rPr lang="en-US" altLang="en-US" sz="2600" dirty="0">
                <a:ea typeface="ＭＳ Ｐゴシック" panose="020B0600070205080204" pitchFamily="34" charset="-128"/>
              </a:rPr>
              <a:t>(hit latency and data access latency)</a:t>
            </a:r>
          </a:p>
          <a:p>
            <a:pPr marL="342900" lvl="1" indent="0">
              <a:buFont typeface="Wingdings" panose="05000000000000000000" pitchFamily="2" charset="2"/>
              <a:buNone/>
            </a:pPr>
            <a:r>
              <a:rPr lang="en-US" altLang="en-US" sz="2600" dirty="0">
                <a:ea typeface="ＭＳ Ｐゴシック" panose="020B0600070205080204" pitchFamily="34" charset="-128"/>
              </a:rPr>
              <a:t>-- More expensive hardware </a:t>
            </a:r>
          </a:p>
          <a:p>
            <a:pPr marL="342900" lvl="1" indent="0">
              <a:buFont typeface="Wingdings" panose="05000000000000000000" pitchFamily="2" charset="2"/>
              <a:buNone/>
            </a:pPr>
            <a:r>
              <a:rPr lang="en-US" altLang="en-US" sz="2600" dirty="0">
                <a:ea typeface="ＭＳ Ｐゴシック" panose="020B0600070205080204" pitchFamily="34" charset="-128"/>
              </a:rPr>
              <a:t>(more comparators)</a:t>
            </a:r>
          </a:p>
          <a:p>
            <a:pPr marL="342900" lvl="1" indent="0">
              <a:buFont typeface="Wingdings" panose="05000000000000000000" pitchFamily="2" charset="2"/>
              <a:buNone/>
            </a:pPr>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Diminishing returns from </a:t>
            </a:r>
          </a:p>
          <a:p>
            <a:pPr marL="0" indent="0">
              <a:buNone/>
            </a:pPr>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endParaRPr lang="en-US" altLang="en-US" dirty="0">
              <a:ea typeface="ＭＳ Ｐゴシック" panose="020B0600070205080204" pitchFamily="34" charset="-128"/>
            </a:endParaRPr>
          </a:p>
        </p:txBody>
      </p:sp>
      <p:sp>
        <p:nvSpPr>
          <p:cNvPr id="209923" name="Slide Number Placeholder 3">
            <a:extLst>
              <a:ext uri="{FF2B5EF4-FFF2-40B4-BE49-F238E27FC236}">
                <a16:creationId xmlns:a16="http://schemas.microsoft.com/office/drawing/2014/main" id="{D2366130-FE66-49A1-9162-AA579E1A78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FE036E4-2B81-4FFD-9515-F9E1C2345D3A}" type="slidenum">
              <a:rPr lang="en-US" altLang="en-US" sz="1600">
                <a:solidFill>
                  <a:srgbClr val="000000"/>
                </a:solidFill>
                <a:latin typeface="Garamond" panose="02020404030301010803" pitchFamily="18" charset="0"/>
              </a:rPr>
              <a:pPr eaLnBrk="1" hangingPunct="1">
                <a:spcBef>
                  <a:spcPct val="0"/>
                </a:spcBef>
                <a:buClrTx/>
                <a:buSzTx/>
                <a:buFontTx/>
                <a:buNone/>
              </a:pPr>
              <a:t>45</a:t>
            </a:fld>
            <a:endParaRPr lang="en-US" altLang="en-US" sz="1600">
              <a:solidFill>
                <a:srgbClr val="000000"/>
              </a:solidFill>
              <a:latin typeface="Garamond" panose="02020404030301010803" pitchFamily="18" charset="0"/>
            </a:endParaRPr>
          </a:p>
        </p:txBody>
      </p:sp>
      <p:sp>
        <p:nvSpPr>
          <p:cNvPr id="5" name="Freeform 5">
            <a:extLst>
              <a:ext uri="{FF2B5EF4-FFF2-40B4-BE49-F238E27FC236}">
                <a16:creationId xmlns:a16="http://schemas.microsoft.com/office/drawing/2014/main" id="{793DB7A0-FE22-47DA-9D4F-93685905840E}"/>
              </a:ext>
            </a:extLst>
          </p:cNvPr>
          <p:cNvSpPr>
            <a:spLocks/>
          </p:cNvSpPr>
          <p:nvPr/>
        </p:nvSpPr>
        <p:spPr bwMode="auto">
          <a:xfrm>
            <a:off x="5486400" y="38100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Text Box 7">
            <a:extLst>
              <a:ext uri="{FF2B5EF4-FFF2-40B4-BE49-F238E27FC236}">
                <a16:creationId xmlns:a16="http://schemas.microsoft.com/office/drawing/2014/main" id="{2E4A89A7-415F-41B6-888D-7DC0C0605741}"/>
              </a:ext>
            </a:extLst>
          </p:cNvPr>
          <p:cNvSpPr txBox="1">
            <a:spLocks noChangeArrowheads="1"/>
          </p:cNvSpPr>
          <p:nvPr/>
        </p:nvSpPr>
        <p:spPr bwMode="auto">
          <a:xfrm>
            <a:off x="6477000" y="6241029"/>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associativity</a:t>
            </a:r>
          </a:p>
        </p:txBody>
      </p:sp>
      <p:sp>
        <p:nvSpPr>
          <p:cNvPr id="7" name="Freeform 8">
            <a:extLst>
              <a:ext uri="{FF2B5EF4-FFF2-40B4-BE49-F238E27FC236}">
                <a16:creationId xmlns:a16="http://schemas.microsoft.com/office/drawing/2014/main" id="{0A53CEF0-ADBA-4867-8F13-5EDEA455754A}"/>
              </a:ext>
            </a:extLst>
          </p:cNvPr>
          <p:cNvSpPr>
            <a:spLocks/>
          </p:cNvSpPr>
          <p:nvPr/>
        </p:nvSpPr>
        <p:spPr bwMode="auto">
          <a:xfrm>
            <a:off x="5772150" y="386556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 name="Text Box 6">
            <a:extLst>
              <a:ext uri="{FF2B5EF4-FFF2-40B4-BE49-F238E27FC236}">
                <a16:creationId xmlns:a16="http://schemas.microsoft.com/office/drawing/2014/main" id="{216C42B8-6A38-4D53-82F6-B74234FF08AB}"/>
              </a:ext>
            </a:extLst>
          </p:cNvPr>
          <p:cNvSpPr txBox="1">
            <a:spLocks noChangeArrowheads="1"/>
          </p:cNvSpPr>
          <p:nvPr/>
        </p:nvSpPr>
        <p:spPr bwMode="auto">
          <a:xfrm>
            <a:off x="4413249" y="39624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hit rate</a:t>
            </a:r>
          </a:p>
        </p:txBody>
      </p:sp>
    </p:spTree>
    <p:extLst>
      <p:ext uri="{BB962C8B-B14F-4D97-AF65-F5344CB8AC3E}">
        <p14:creationId xmlns:p14="http://schemas.microsoft.com/office/powerpoint/2010/main" val="199060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le 1"/>
          <p:cNvSpPr>
            <a:spLocks noGrp="1"/>
          </p:cNvSpPr>
          <p:nvPr>
            <p:ph type="title"/>
          </p:nvPr>
        </p:nvSpPr>
        <p:spPr>
          <a:xfrm>
            <a:off x="381000" y="0"/>
            <a:ext cx="8229600" cy="1143000"/>
          </a:xfrm>
        </p:spPr>
        <p:txBody>
          <a:bodyPr/>
          <a:lstStyle/>
          <a:p>
            <a:r>
              <a:rPr lang="en-US" altLang="en-US" dirty="0">
                <a:ea typeface="ＭＳ Ｐゴシック" charset="-128"/>
              </a:rPr>
              <a:t>Issues in Set-Associative Caches</a:t>
            </a:r>
          </a:p>
        </p:txBody>
      </p:sp>
      <p:sp>
        <p:nvSpPr>
          <p:cNvPr id="3" name="Content Placeholder 2"/>
          <p:cNvSpPr>
            <a:spLocks noGrp="1"/>
          </p:cNvSpPr>
          <p:nvPr>
            <p:ph idx="1"/>
          </p:nvPr>
        </p:nvSpPr>
        <p:spPr>
          <a:xfrm>
            <a:off x="228600" y="996950"/>
            <a:ext cx="8839200" cy="5194300"/>
          </a:xfrm>
        </p:spPr>
        <p:txBody>
          <a:bodyPr>
            <a:normAutofit fontScale="85000" lnSpcReduction="10000"/>
          </a:bodyPr>
          <a:lstStyle/>
          <a:p>
            <a:r>
              <a:rPr lang="en-US" altLang="en-US" dirty="0">
                <a:ea typeface="ＭＳ Ｐゴシック" charset="-128"/>
              </a:rPr>
              <a:t>Think of each block in a set having a “priority”</a:t>
            </a:r>
          </a:p>
          <a:p>
            <a:pPr lvl="1"/>
            <a:r>
              <a:rPr lang="en-US" altLang="en-US" dirty="0">
                <a:ea typeface="ＭＳ Ｐゴシック" charset="-128"/>
              </a:rPr>
              <a:t>Indicating how important it is to keep the block in the cache</a:t>
            </a:r>
          </a:p>
          <a:p>
            <a:r>
              <a:rPr lang="en-US" altLang="en-US" dirty="0">
                <a:ea typeface="ＭＳ Ｐゴシック" charset="-128"/>
              </a:rPr>
              <a:t>Key issue: How do you determine/adjust block priorities?</a:t>
            </a:r>
          </a:p>
          <a:p>
            <a:r>
              <a:rPr lang="en-US" altLang="en-US" dirty="0">
                <a:ea typeface="ＭＳ Ｐゴシック" charset="-128"/>
              </a:rPr>
              <a:t>There are three key decisions in a set:</a:t>
            </a:r>
          </a:p>
          <a:p>
            <a:pPr lvl="1"/>
            <a:r>
              <a:rPr lang="en-US" altLang="en-US" dirty="0">
                <a:solidFill>
                  <a:srgbClr val="0000FF"/>
                </a:solidFill>
                <a:ea typeface="ＭＳ Ｐゴシック" charset="-128"/>
              </a:rPr>
              <a:t>Insertion, promotion, eviction (replacement)</a:t>
            </a:r>
            <a:endParaRPr lang="en-US" altLang="en-US" dirty="0">
              <a:ea typeface="ＭＳ Ｐゴシック" charset="-128"/>
            </a:endParaRPr>
          </a:p>
          <a:p>
            <a:r>
              <a:rPr lang="en-US" altLang="en-US" dirty="0">
                <a:solidFill>
                  <a:srgbClr val="0432FF"/>
                </a:solidFill>
                <a:ea typeface="ＭＳ Ｐゴシック" charset="-128"/>
              </a:rPr>
              <a:t>Insertion: What happens to priorities on a cache fill?</a:t>
            </a:r>
          </a:p>
          <a:p>
            <a:pPr lvl="1"/>
            <a:r>
              <a:rPr lang="en-US" altLang="en-US" sz="2400" dirty="0">
                <a:ea typeface="ＭＳ Ｐゴシック" charset="-128"/>
              </a:rPr>
              <a:t>Where to insert the incoming block, whether or not to insert the block</a:t>
            </a:r>
          </a:p>
          <a:p>
            <a:r>
              <a:rPr lang="en-US" altLang="en-US" dirty="0">
                <a:solidFill>
                  <a:srgbClr val="0432FF"/>
                </a:solidFill>
                <a:ea typeface="ＭＳ Ｐゴシック" charset="-128"/>
              </a:rPr>
              <a:t>Promotion: What happens to priorities on a cache hit?</a:t>
            </a:r>
          </a:p>
          <a:p>
            <a:pPr lvl="1"/>
            <a:r>
              <a:rPr lang="en-US" altLang="en-US" sz="2400" dirty="0">
                <a:ea typeface="ＭＳ Ｐゴシック" charset="-128"/>
              </a:rPr>
              <a:t>Whether and how to change block priority</a:t>
            </a:r>
          </a:p>
          <a:p>
            <a:r>
              <a:rPr lang="en-US" altLang="en-US" dirty="0">
                <a:solidFill>
                  <a:srgbClr val="0432FF"/>
                </a:solidFill>
                <a:ea typeface="ＭＳ Ｐゴシック" charset="-128"/>
              </a:rPr>
              <a:t>Eviction/replacement: What happens to priorities on a cache miss?</a:t>
            </a:r>
          </a:p>
          <a:p>
            <a:pPr lvl="1"/>
            <a:r>
              <a:rPr lang="en-US" altLang="en-US" sz="2400" dirty="0">
                <a:ea typeface="ＭＳ Ｐゴシック" charset="-128"/>
              </a:rPr>
              <a:t>Which block to evict and how to adjust priorities</a:t>
            </a:r>
          </a:p>
          <a:p>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50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B0F02FF-B0CE-1A4E-941C-143E8AC61AED}" type="slidenum">
              <a:rPr lang="en-US" altLang="en-US" sz="1600">
                <a:solidFill>
                  <a:srgbClr val="000000"/>
                </a:solidFill>
                <a:latin typeface="Garamond" charset="0"/>
              </a:rPr>
              <a:pPr eaLnBrk="1" hangingPunct="1">
                <a:spcBef>
                  <a:spcPct val="0"/>
                </a:spcBef>
                <a:buClrTx/>
                <a:buSzTx/>
                <a:buFontTx/>
                <a:buNone/>
              </a:pPr>
              <a:t>46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06257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p:nvPr>
        </p:nvSpPr>
        <p:spPr>
          <a:xfrm>
            <a:off x="457200" y="0"/>
            <a:ext cx="8229600" cy="1143000"/>
          </a:xfrm>
        </p:spPr>
        <p:txBody>
          <a:bodyPr/>
          <a:lstStyle/>
          <a:p>
            <a:r>
              <a:rPr lang="en-US" altLang="en-US" dirty="0">
                <a:ea typeface="ＭＳ Ｐゴシック" charset="-128"/>
              </a:rPr>
              <a:t>Eviction/Replacement Policy</a:t>
            </a:r>
          </a:p>
        </p:txBody>
      </p:sp>
      <p:sp>
        <p:nvSpPr>
          <p:cNvPr id="3" name="Content Placeholder 2"/>
          <p:cNvSpPr>
            <a:spLocks noGrp="1"/>
          </p:cNvSpPr>
          <p:nvPr>
            <p:ph idx="1"/>
          </p:nvPr>
        </p:nvSpPr>
        <p:spPr>
          <a:xfrm>
            <a:off x="228600" y="996950"/>
            <a:ext cx="8610600" cy="5194300"/>
          </a:xfrm>
        </p:spPr>
        <p:txBody>
          <a:bodyPr>
            <a:normAutofit fontScale="92500"/>
          </a:bodyPr>
          <a:lstStyle/>
          <a:p>
            <a:r>
              <a:rPr lang="en-US" altLang="en-US" dirty="0">
                <a:solidFill>
                  <a:srgbClr val="FF0000"/>
                </a:solidFill>
                <a:ea typeface="ＭＳ Ｐゴシック" charset="-128"/>
              </a:rPr>
              <a:t>Which block </a:t>
            </a:r>
            <a:r>
              <a:rPr lang="en-US" altLang="en-US" dirty="0">
                <a:ea typeface="ＭＳ Ｐゴシック" charset="-128"/>
              </a:rPr>
              <a:t>in the set </a:t>
            </a:r>
            <a:r>
              <a:rPr lang="en-US" altLang="en-US" dirty="0">
                <a:solidFill>
                  <a:srgbClr val="FF0000"/>
                </a:solidFill>
                <a:ea typeface="ＭＳ Ｐゴシック" charset="-128"/>
              </a:rPr>
              <a:t>to replace</a:t>
            </a:r>
            <a:r>
              <a:rPr lang="en-US" altLang="en-US" dirty="0">
                <a:ea typeface="ＭＳ Ｐゴシック" charset="-128"/>
              </a:rPr>
              <a:t> on a cache miss?</a:t>
            </a:r>
          </a:p>
          <a:p>
            <a:pPr lvl="1"/>
            <a:r>
              <a:rPr lang="en-US" altLang="en-US" dirty="0">
                <a:ea typeface="ＭＳ Ｐゴシック" charset="-128"/>
              </a:rPr>
              <a:t>Any invalid block first</a:t>
            </a:r>
          </a:p>
          <a:p>
            <a:pPr lvl="1"/>
            <a:r>
              <a:rPr lang="en-US" altLang="en-US" dirty="0">
                <a:ea typeface="ＭＳ Ｐゴシック" charset="-128"/>
              </a:rPr>
              <a:t>If all are valid, consult the </a:t>
            </a:r>
            <a:r>
              <a:rPr lang="en-US" altLang="en-US" dirty="0">
                <a:solidFill>
                  <a:srgbClr val="FF0000"/>
                </a:solidFill>
                <a:ea typeface="ＭＳ Ｐゴシック" charset="-128"/>
              </a:rPr>
              <a:t>replacement policy</a:t>
            </a:r>
          </a:p>
          <a:p>
            <a:pPr lvl="2"/>
            <a:r>
              <a:rPr lang="en-US" altLang="en-US" dirty="0">
                <a:ea typeface="ＭＳ Ｐゴシック" charset="-128"/>
              </a:rPr>
              <a:t>Random</a:t>
            </a:r>
          </a:p>
          <a:p>
            <a:pPr lvl="2"/>
            <a:r>
              <a:rPr lang="en-US" altLang="en-US" dirty="0">
                <a:ea typeface="ＭＳ Ｐゴシック" charset="-128"/>
              </a:rPr>
              <a:t>FIFO</a:t>
            </a:r>
          </a:p>
          <a:p>
            <a:pPr lvl="2"/>
            <a:r>
              <a:rPr lang="en-US" altLang="en-US" dirty="0">
                <a:ea typeface="ＭＳ Ｐゴシック" charset="-128"/>
              </a:rPr>
              <a:t>Least recently used (how to implement?)</a:t>
            </a:r>
          </a:p>
          <a:p>
            <a:pPr lvl="2"/>
            <a:r>
              <a:rPr lang="en-US" altLang="en-US" dirty="0">
                <a:ea typeface="ＭＳ Ｐゴシック" charset="-128"/>
              </a:rPr>
              <a:t>Not most recently used</a:t>
            </a:r>
          </a:p>
          <a:p>
            <a:pPr lvl="2"/>
            <a:r>
              <a:rPr lang="en-US" altLang="en-US" dirty="0">
                <a:ea typeface="ＭＳ Ｐゴシック" charset="-128"/>
              </a:rPr>
              <a:t>Least frequently used?</a:t>
            </a:r>
          </a:p>
          <a:p>
            <a:pPr lvl="2"/>
            <a:r>
              <a:rPr lang="en-US" altLang="en-US" dirty="0">
                <a:ea typeface="ＭＳ Ｐゴシック" charset="-128"/>
              </a:rPr>
              <a:t>Least costly to re-fetch?</a:t>
            </a:r>
          </a:p>
          <a:p>
            <a:pPr lvl="3"/>
            <a:r>
              <a:rPr lang="en-US" altLang="en-US" dirty="0">
                <a:ea typeface="ＭＳ Ｐゴシック" charset="-128"/>
              </a:rPr>
              <a:t>Why would memory accesses have different cost?</a:t>
            </a:r>
          </a:p>
          <a:p>
            <a:pPr lvl="2"/>
            <a:r>
              <a:rPr lang="en-US" altLang="en-US" dirty="0">
                <a:ea typeface="ＭＳ Ｐゴシック" charset="-128"/>
              </a:rPr>
              <a:t>Hybrid replacement policies</a:t>
            </a:r>
          </a:p>
          <a:p>
            <a:pPr lvl="2"/>
            <a:r>
              <a:rPr lang="en-US" altLang="en-US" dirty="0">
                <a:ea typeface="ＭＳ Ｐゴシック" charset="-128"/>
              </a:rPr>
              <a:t>Optimal replacement policy? </a:t>
            </a:r>
          </a:p>
          <a:p>
            <a:pPr lvl="2"/>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60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4FCA501-DF5C-9346-989A-5F5B4F969CE2}" type="slidenum">
              <a:rPr lang="en-US" altLang="en-US" sz="1600">
                <a:solidFill>
                  <a:srgbClr val="000000"/>
                </a:solidFill>
                <a:latin typeface="Garamond" charset="0"/>
              </a:rPr>
              <a:pPr eaLnBrk="1" hangingPunct="1">
                <a:spcBef>
                  <a:spcPct val="0"/>
                </a:spcBef>
                <a:buClrTx/>
                <a:buSzTx/>
                <a:buFontTx/>
                <a:buNone/>
              </a:pPr>
              <a:t>47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23827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p:nvPr>
        </p:nvSpPr>
        <p:spPr>
          <a:xfrm>
            <a:off x="419100" y="-146050"/>
            <a:ext cx="8229600" cy="1143000"/>
          </a:xfrm>
        </p:spPr>
        <p:txBody>
          <a:bodyPr/>
          <a:lstStyle/>
          <a:p>
            <a:r>
              <a:rPr lang="en-US" altLang="en-US" dirty="0">
                <a:ea typeface="ＭＳ Ｐゴシック" charset="-128"/>
              </a:rPr>
              <a:t>Implementing LRU</a:t>
            </a:r>
          </a:p>
        </p:txBody>
      </p:sp>
      <p:sp>
        <p:nvSpPr>
          <p:cNvPr id="3" name="Content Placeholder 2"/>
          <p:cNvSpPr>
            <a:spLocks noGrp="1"/>
          </p:cNvSpPr>
          <p:nvPr>
            <p:ph idx="1"/>
          </p:nvPr>
        </p:nvSpPr>
        <p:spPr>
          <a:xfrm>
            <a:off x="228600" y="996950"/>
            <a:ext cx="8610600" cy="5194300"/>
          </a:xfrm>
        </p:spPr>
        <p:txBody>
          <a:bodyPr>
            <a:normAutofit fontScale="85000" lnSpcReduction="10000"/>
          </a:bodyPr>
          <a:lstStyle/>
          <a:p>
            <a:r>
              <a:rPr lang="en-US" altLang="en-US">
                <a:ea typeface="ＭＳ Ｐゴシック" charset="-128"/>
              </a:rPr>
              <a:t>Idea: Evict the least recently accessed block</a:t>
            </a:r>
          </a:p>
          <a:p>
            <a:r>
              <a:rPr lang="en-US" altLang="en-US">
                <a:ea typeface="ＭＳ Ｐゴシック" charset="-128"/>
              </a:rPr>
              <a:t>Problem: Need to keep track of access ordering of blocks</a:t>
            </a:r>
          </a:p>
          <a:p>
            <a:endParaRPr lang="en-US" altLang="en-US">
              <a:ea typeface="ＭＳ Ｐゴシック" charset="-128"/>
            </a:endParaRPr>
          </a:p>
          <a:p>
            <a:r>
              <a:rPr lang="en-US" altLang="en-US">
                <a:ea typeface="ＭＳ Ｐゴシック" charset="-128"/>
              </a:rPr>
              <a:t>Question: 2-way set associative cache:</a:t>
            </a:r>
          </a:p>
          <a:p>
            <a:pPr lvl="1"/>
            <a:r>
              <a:rPr lang="en-US" altLang="en-US">
                <a:ea typeface="ＭＳ Ｐゴシック" charset="-128"/>
              </a:rPr>
              <a:t>What do you need to implement LRU perfectly?</a:t>
            </a:r>
          </a:p>
          <a:p>
            <a:pPr lvl="1"/>
            <a:endParaRPr lang="en-US" altLang="en-US">
              <a:ea typeface="ＭＳ Ｐゴシック" charset="-128"/>
            </a:endParaRPr>
          </a:p>
          <a:p>
            <a:r>
              <a:rPr lang="en-US" altLang="en-US">
                <a:ea typeface="ＭＳ Ｐゴシック" charset="-128"/>
              </a:rPr>
              <a:t>Question: 4-way set associative cache: </a:t>
            </a:r>
          </a:p>
          <a:p>
            <a:pPr lvl="1"/>
            <a:r>
              <a:rPr lang="en-US" altLang="en-US">
                <a:ea typeface="ＭＳ Ｐゴシック" charset="-128"/>
              </a:rPr>
              <a:t>What do you need to implement LRU perfectly?</a:t>
            </a:r>
          </a:p>
          <a:p>
            <a:pPr lvl="1"/>
            <a:r>
              <a:rPr lang="en-US" altLang="en-US">
                <a:ea typeface="ＭＳ Ｐゴシック" charset="-128"/>
              </a:rPr>
              <a:t>How many different orderings possible for the 4 blocks in the set? </a:t>
            </a:r>
          </a:p>
          <a:p>
            <a:pPr lvl="1"/>
            <a:r>
              <a:rPr lang="en-US" altLang="en-US">
                <a:ea typeface="ＭＳ Ｐゴシック" charset="-128"/>
              </a:rPr>
              <a:t>How many bits needed to encode the LRU order of a block?</a:t>
            </a:r>
          </a:p>
          <a:p>
            <a:pPr lvl="1"/>
            <a:r>
              <a:rPr lang="en-US" altLang="en-US">
                <a:ea typeface="ＭＳ Ｐゴシック" charset="-128"/>
              </a:rPr>
              <a:t>What is the logic needed to determine the LRU victim?</a:t>
            </a:r>
          </a:p>
          <a:p>
            <a:pPr lvl="1"/>
            <a:endParaRPr lang="en-US" altLang="en-US">
              <a:ea typeface="ＭＳ Ｐゴシック" charset="-128"/>
            </a:endParaRPr>
          </a:p>
        </p:txBody>
      </p:sp>
      <p:sp>
        <p:nvSpPr>
          <p:cNvPr id="2170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8FB53F7-C9EB-264D-A8D2-F8AD970AEFDD}" type="slidenum">
              <a:rPr lang="en-US" altLang="en-US" sz="1600">
                <a:solidFill>
                  <a:srgbClr val="000000"/>
                </a:solidFill>
                <a:latin typeface="Garamond" charset="0"/>
              </a:rPr>
              <a:pPr eaLnBrk="1" hangingPunct="1">
                <a:spcBef>
                  <a:spcPct val="0"/>
                </a:spcBef>
                <a:buClrTx/>
                <a:buSzTx/>
                <a:buFontTx/>
                <a:buNone/>
              </a:pPr>
              <a:t>48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12160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p:nvPr>
        </p:nvSpPr>
        <p:spPr>
          <a:xfrm>
            <a:off x="457200" y="-32657"/>
            <a:ext cx="8229600" cy="1143000"/>
          </a:xfrm>
        </p:spPr>
        <p:txBody>
          <a:bodyPr/>
          <a:lstStyle/>
          <a:p>
            <a:r>
              <a:rPr lang="en-US" altLang="en-US" dirty="0">
                <a:ea typeface="ＭＳ Ｐゴシック" charset="-128"/>
              </a:rPr>
              <a:t>Approximations of LRU</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Most modern processors do not implement “true LRU” (also called “perfect LRU”) in highly-associative caches</a:t>
            </a:r>
          </a:p>
          <a:p>
            <a:endParaRPr lang="en-US" altLang="en-US">
              <a:ea typeface="ＭＳ Ｐゴシック" charset="-128"/>
            </a:endParaRPr>
          </a:p>
          <a:p>
            <a:r>
              <a:rPr lang="en-US" altLang="en-US">
                <a:ea typeface="ＭＳ Ｐゴシック" charset="-128"/>
              </a:rPr>
              <a:t>Why?</a:t>
            </a:r>
          </a:p>
          <a:p>
            <a:pPr lvl="1"/>
            <a:r>
              <a:rPr lang="en-US" altLang="en-US">
                <a:ea typeface="ＭＳ Ｐゴシック" charset="-128"/>
              </a:rPr>
              <a:t>True LRU is complex</a:t>
            </a:r>
          </a:p>
          <a:p>
            <a:pPr lvl="1"/>
            <a:r>
              <a:rPr lang="en-US" altLang="en-US">
                <a:ea typeface="ＭＳ Ｐゴシック" charset="-128"/>
              </a:rPr>
              <a:t>LRU is an approximation to predict locality anyway (i.e., not the best possible cache management policy)</a:t>
            </a:r>
          </a:p>
          <a:p>
            <a:pPr lvl="1"/>
            <a:endParaRPr lang="en-US" altLang="en-US">
              <a:ea typeface="ＭＳ Ｐゴシック" charset="-128"/>
            </a:endParaRPr>
          </a:p>
          <a:p>
            <a:r>
              <a:rPr lang="en-US" altLang="en-US">
                <a:ea typeface="ＭＳ Ｐゴシック" charset="-128"/>
              </a:rPr>
              <a:t>Examples:</a:t>
            </a:r>
          </a:p>
          <a:p>
            <a:pPr lvl="1"/>
            <a:r>
              <a:rPr lang="en-US" altLang="en-US">
                <a:solidFill>
                  <a:srgbClr val="0000FF"/>
                </a:solidFill>
                <a:ea typeface="ＭＳ Ｐゴシック" charset="-128"/>
              </a:rPr>
              <a:t>Not MRU </a:t>
            </a:r>
            <a:r>
              <a:rPr lang="en-US" altLang="en-US">
                <a:ea typeface="ＭＳ Ｐゴシック" charset="-128"/>
              </a:rPr>
              <a:t>(not most recently used)</a:t>
            </a:r>
          </a:p>
          <a:p>
            <a:pPr lvl="1"/>
            <a:r>
              <a:rPr lang="en-US" altLang="en-US">
                <a:solidFill>
                  <a:srgbClr val="0000FF"/>
                </a:solidFill>
                <a:ea typeface="ＭＳ Ｐゴシック" charset="-128"/>
              </a:rPr>
              <a:t>Hierarchical LRU</a:t>
            </a:r>
            <a:r>
              <a:rPr lang="en-US" altLang="en-US">
                <a:ea typeface="ＭＳ Ｐゴシック" charset="-128"/>
              </a:rPr>
              <a:t>: divide the N-way set into M “groups”, track the MRU group and the MRU way in each group</a:t>
            </a:r>
          </a:p>
          <a:p>
            <a:pPr lvl="1"/>
            <a:r>
              <a:rPr lang="en-US" altLang="en-US">
                <a:solidFill>
                  <a:srgbClr val="0000FF"/>
                </a:solidFill>
                <a:ea typeface="ＭＳ Ｐゴシック" charset="-128"/>
              </a:rPr>
              <a:t>Victim-NextVictim Replacement</a:t>
            </a:r>
            <a:r>
              <a:rPr lang="en-US" altLang="en-US">
                <a:ea typeface="ＭＳ Ｐゴシック" charset="-128"/>
              </a:rPr>
              <a:t>: Only keep track of the victim and the next victim</a:t>
            </a:r>
          </a:p>
        </p:txBody>
      </p:sp>
      <p:sp>
        <p:nvSpPr>
          <p:cNvPr id="2181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F28DDD5-06D7-7E48-A49D-DD2357E40DD0}" type="slidenum">
              <a:rPr lang="en-US" altLang="en-US" sz="1600">
                <a:solidFill>
                  <a:srgbClr val="000000"/>
                </a:solidFill>
                <a:latin typeface="Garamond" charset="0"/>
              </a:rPr>
              <a:pPr eaLnBrk="1" hangingPunct="1">
                <a:spcBef>
                  <a:spcPct val="0"/>
                </a:spcBef>
                <a:buClrTx/>
                <a:buSzTx/>
                <a:buFontTx/>
                <a:buNone/>
              </a:pPr>
              <a:t>49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9150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itle 1">
            <a:extLst>
              <a:ext uri="{FF2B5EF4-FFF2-40B4-BE49-F238E27FC236}">
                <a16:creationId xmlns:a16="http://schemas.microsoft.com/office/drawing/2014/main" id="{ACCDE62A-407A-4973-921F-A651FF6C8130}"/>
              </a:ext>
            </a:extLst>
          </p:cNvPr>
          <p:cNvSpPr>
            <a:spLocks noGrp="1"/>
          </p:cNvSpPr>
          <p:nvPr>
            <p:ph type="title"/>
          </p:nvPr>
        </p:nvSpPr>
        <p:spPr>
          <a:xfrm>
            <a:off x="419100" y="-76200"/>
            <a:ext cx="8229600" cy="1143000"/>
          </a:xfrm>
        </p:spPr>
        <p:txBody>
          <a:bodyPr>
            <a:normAutofit/>
          </a:bodyPr>
          <a:lstStyle/>
          <a:p>
            <a:r>
              <a:rPr lang="en-US" altLang="en-US" dirty="0">
                <a:ea typeface="ＭＳ Ｐゴシック" panose="020B0600070205080204" pitchFamily="34" charset="-128"/>
              </a:rPr>
              <a:t>Virtual vs. Physical Memory</a:t>
            </a:r>
          </a:p>
        </p:txBody>
      </p:sp>
      <p:sp>
        <p:nvSpPr>
          <p:cNvPr id="3" name="Content Placeholder 2">
            <a:extLst>
              <a:ext uri="{FF2B5EF4-FFF2-40B4-BE49-F238E27FC236}">
                <a16:creationId xmlns:a16="http://schemas.microsoft.com/office/drawing/2014/main" id="{D994E6AE-CFBC-4B8C-A703-FF7F24493C89}"/>
              </a:ext>
            </a:extLst>
          </p:cNvPr>
          <p:cNvSpPr>
            <a:spLocks noGrp="1"/>
          </p:cNvSpPr>
          <p:nvPr>
            <p:ph idx="1"/>
          </p:nvPr>
        </p:nvSpPr>
        <p:spPr>
          <a:xfrm>
            <a:off x="419100" y="1162050"/>
            <a:ext cx="8610600" cy="5194300"/>
          </a:xfrm>
        </p:spPr>
        <p:txBody>
          <a:bodyPr>
            <a:normAutofit fontScale="85000" lnSpcReduction="10000"/>
          </a:bodyPr>
          <a:lstStyle/>
          <a:p>
            <a:r>
              <a:rPr lang="en-US" altLang="en-US" dirty="0">
                <a:solidFill>
                  <a:srgbClr val="FF0000"/>
                </a:solidFill>
                <a:ea typeface="ＭＳ Ｐゴシック" panose="020B0600070205080204" pitchFamily="34" charset="-128"/>
              </a:rPr>
              <a:t>Programmer </a:t>
            </a:r>
            <a:r>
              <a:rPr lang="en-US" altLang="en-US" dirty="0">
                <a:ea typeface="ＭＳ Ｐゴシック" panose="020B0600070205080204" pitchFamily="34" charset="-128"/>
              </a:rPr>
              <a:t>sees </a:t>
            </a:r>
            <a:r>
              <a:rPr lang="en-US" altLang="en-US" dirty="0">
                <a:solidFill>
                  <a:srgbClr val="0000FF"/>
                </a:solidFill>
                <a:ea typeface="ＭＳ Ｐゴシック" panose="020B0600070205080204" pitchFamily="34" charset="-128"/>
              </a:rPr>
              <a:t>virtual memory</a:t>
            </a:r>
          </a:p>
          <a:p>
            <a:pPr lvl="1"/>
            <a:r>
              <a:rPr lang="en-US" altLang="en-US" dirty="0">
                <a:ea typeface="ＭＳ Ｐゴシック" panose="020B0600070205080204" pitchFamily="34" charset="-128"/>
              </a:rPr>
              <a:t>Can assume the memory is “infinite”</a:t>
            </a:r>
            <a:endParaRPr lang="en-US" altLang="ja-JP" dirty="0">
              <a:solidFill>
                <a:srgbClr val="0000FF"/>
              </a:solidFill>
              <a:ea typeface="ＭＳ Ｐゴシック" panose="020B0600070205080204" pitchFamily="34" charset="-128"/>
            </a:endParaRPr>
          </a:p>
          <a:p>
            <a:r>
              <a:rPr lang="en-US" altLang="en-US" dirty="0">
                <a:ea typeface="ＭＳ Ｐゴシック" panose="020B0600070205080204" pitchFamily="34" charset="-128"/>
              </a:rPr>
              <a:t>Reality:</a:t>
            </a:r>
            <a:r>
              <a:rPr lang="en-US" altLang="en-US" dirty="0">
                <a:solidFill>
                  <a:srgbClr val="0000FF"/>
                </a:solidFill>
                <a:ea typeface="ＭＳ Ｐゴシック" panose="020B0600070205080204" pitchFamily="34" charset="-128"/>
              </a:rPr>
              <a:t> Physical memory </a:t>
            </a:r>
            <a:r>
              <a:rPr lang="en-US" altLang="en-US" dirty="0">
                <a:ea typeface="ＭＳ Ｐゴシック" panose="020B0600070205080204" pitchFamily="34" charset="-128"/>
              </a:rPr>
              <a:t>size is much smaller than what the programmer assumes</a:t>
            </a:r>
          </a:p>
          <a:p>
            <a:r>
              <a:rPr lang="en-US" altLang="en-US" dirty="0">
                <a:solidFill>
                  <a:srgbClr val="FF0000"/>
                </a:solidFill>
                <a:ea typeface="ＭＳ Ｐゴシック" panose="020B0600070205080204" pitchFamily="34" charset="-128"/>
              </a:rPr>
              <a:t>The system </a:t>
            </a:r>
            <a:r>
              <a:rPr lang="en-US" altLang="en-US" dirty="0">
                <a:ea typeface="ＭＳ Ｐゴシック" panose="020B0600070205080204" pitchFamily="34" charset="-128"/>
              </a:rPr>
              <a:t>(system software + hardware, cooperatively) maps </a:t>
            </a:r>
            <a:r>
              <a:rPr lang="en-US" altLang="en-US" dirty="0">
                <a:solidFill>
                  <a:srgbClr val="0000FF"/>
                </a:solidFill>
                <a:ea typeface="ＭＳ Ｐゴシック" panose="020B0600070205080204" pitchFamily="34" charset="-128"/>
              </a:rPr>
              <a:t>virtual memory addresses </a:t>
            </a:r>
            <a:r>
              <a:rPr lang="en-US" altLang="en-US" dirty="0">
                <a:ea typeface="ＭＳ Ｐゴシック" panose="020B0600070205080204" pitchFamily="34" charset="-128"/>
              </a:rPr>
              <a:t>to </a:t>
            </a:r>
            <a:r>
              <a:rPr lang="en-US" altLang="en-US" dirty="0">
                <a:solidFill>
                  <a:srgbClr val="0000FF"/>
                </a:solidFill>
                <a:ea typeface="ＭＳ Ｐゴシック" panose="020B0600070205080204" pitchFamily="34" charset="-128"/>
              </a:rPr>
              <a:t>physical memory</a:t>
            </a:r>
          </a:p>
          <a:p>
            <a:pPr lvl="1"/>
            <a:r>
              <a:rPr lang="en-US" altLang="en-US" dirty="0">
                <a:ea typeface="ＭＳ Ｐゴシック" panose="020B0600070205080204" pitchFamily="34" charset="-128"/>
              </a:rPr>
              <a:t>The system automatically manages the physical memory space </a:t>
            </a:r>
            <a:r>
              <a:rPr lang="en-US" altLang="en-US" dirty="0">
                <a:solidFill>
                  <a:srgbClr val="0000FF"/>
                </a:solidFill>
                <a:ea typeface="ＭＳ Ｐゴシック" panose="020B0600070205080204" pitchFamily="34" charset="-128"/>
              </a:rPr>
              <a:t>transparently to the programmer</a:t>
            </a:r>
          </a:p>
          <a:p>
            <a:pPr lvl="1">
              <a:buFont typeface="Wingdings" panose="05000000000000000000" pitchFamily="2" charset="2"/>
              <a:buNone/>
            </a:pPr>
            <a:endParaRPr lang="en-US" altLang="en-US" sz="12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200" dirty="0">
                <a:ea typeface="ＭＳ Ｐゴシック" panose="020B0600070205080204" pitchFamily="34" charset="-128"/>
              </a:rPr>
              <a:t>+ Programmer does not need to know the physical size of memory nor manage it </a:t>
            </a:r>
            <a:r>
              <a:rPr lang="en-US" altLang="en-US" sz="2200" dirty="0">
                <a:ea typeface="ＭＳ Ｐゴシック" panose="020B0600070205080204" pitchFamily="34" charset="-128"/>
                <a:sym typeface="Wingdings" panose="05000000000000000000" pitchFamily="2" charset="2"/>
              </a:rPr>
              <a:t> A small physical memory can appear as a huge one to the programmer  Life is easier for the programmer</a:t>
            </a:r>
          </a:p>
          <a:p>
            <a:pP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 More complex system software and architecture</a:t>
            </a:r>
          </a:p>
          <a:p>
            <a:pPr>
              <a:buFont typeface="Wingdings" panose="05000000000000000000" pitchFamily="2" charset="2"/>
              <a:buNone/>
            </a:pPr>
            <a:endParaRPr lang="en-US" altLang="en-US" sz="1200" dirty="0">
              <a:ea typeface="ＭＳ Ｐゴシック" panose="020B0600070205080204" pitchFamily="34" charset="-128"/>
              <a:sym typeface="Wingdings" panose="05000000000000000000" pitchFamily="2" charset="2"/>
            </a:endParaRPr>
          </a:p>
          <a:p>
            <a:pPr algn="ct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A classic example of the programmer/(micro)architect tradeoff</a:t>
            </a:r>
          </a:p>
          <a:p>
            <a:pPr>
              <a:buFont typeface="Wingdings" panose="05000000000000000000" pitchFamily="2" charset="2"/>
              <a:buNone/>
            </a:pPr>
            <a:endParaRPr lang="en-US" altLang="en-US" sz="2200" dirty="0">
              <a:ea typeface="ＭＳ Ｐゴシック" panose="020B0600070205080204" pitchFamily="34" charset="-128"/>
              <a:sym typeface="Wingdings" panose="05000000000000000000" pitchFamily="2" charset="2"/>
            </a:endParaRPr>
          </a:p>
          <a:p>
            <a:pPr lvl="1">
              <a:buFont typeface="Wingdings" panose="05000000000000000000" pitchFamily="2" charset="2"/>
              <a:buNone/>
            </a:pPr>
            <a:endParaRPr lang="en-US" altLang="en-US" dirty="0">
              <a:ea typeface="ＭＳ Ｐゴシック" panose="020B0600070205080204" pitchFamily="34" charset="-128"/>
            </a:endParaRPr>
          </a:p>
        </p:txBody>
      </p:sp>
      <p:sp>
        <p:nvSpPr>
          <p:cNvPr id="164867" name="Slide Number Placeholder 3">
            <a:extLst>
              <a:ext uri="{FF2B5EF4-FFF2-40B4-BE49-F238E27FC236}">
                <a16:creationId xmlns:a16="http://schemas.microsoft.com/office/drawing/2014/main" id="{D67F1650-261E-4790-ABB6-C0AA065ADD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930B59A-045D-439A-8DAF-3E1E7412860E}" type="slidenum">
              <a:rPr lang="en-US" altLang="en-US" sz="1600">
                <a:solidFill>
                  <a:srgbClr val="000000"/>
                </a:solidFill>
                <a:latin typeface="Garamond" panose="02020404030301010803" pitchFamily="18" charset="0"/>
              </a:rPr>
              <a:pPr eaLnBrk="1" hangingPunct="1">
                <a:spcBef>
                  <a:spcPct val="0"/>
                </a:spcBef>
                <a:buClrTx/>
                <a:buSzTx/>
                <a:buFontTx/>
                <a:buNone/>
              </a:pPr>
              <a:t>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9281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itle 1"/>
          <p:cNvSpPr>
            <a:spLocks noGrp="1"/>
          </p:cNvSpPr>
          <p:nvPr>
            <p:ph type="title"/>
          </p:nvPr>
        </p:nvSpPr>
        <p:spPr>
          <a:xfrm>
            <a:off x="419100" y="76200"/>
            <a:ext cx="8229600" cy="1143000"/>
          </a:xfrm>
        </p:spPr>
        <p:txBody>
          <a:bodyPr/>
          <a:lstStyle/>
          <a:p>
            <a:r>
              <a:rPr lang="en-US" altLang="en-US" dirty="0">
                <a:ea typeface="ＭＳ Ｐゴシック" charset="-128"/>
              </a:rPr>
              <a:t>Hierarchical LRU (not MRU)</a:t>
            </a:r>
          </a:p>
        </p:txBody>
      </p:sp>
      <p:sp>
        <p:nvSpPr>
          <p:cNvPr id="3" name="Content Placeholder 2"/>
          <p:cNvSpPr>
            <a:spLocks noGrp="1"/>
          </p:cNvSpPr>
          <p:nvPr>
            <p:ph idx="1"/>
          </p:nvPr>
        </p:nvSpPr>
        <p:spPr>
          <a:xfrm>
            <a:off x="228600" y="996950"/>
            <a:ext cx="8610600" cy="5194300"/>
          </a:xfrm>
        </p:spPr>
        <p:txBody>
          <a:bodyPr/>
          <a:lstStyle/>
          <a:p>
            <a:r>
              <a:rPr lang="en-US" altLang="en-US">
                <a:ea typeface="ＭＳ Ｐゴシック" charset="-128"/>
              </a:rPr>
              <a:t>Divide a set into multiple groups</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group</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block in each group</a:t>
            </a:r>
          </a:p>
          <a:p>
            <a:endParaRPr lang="en-US" altLang="en-US">
              <a:ea typeface="ＭＳ Ｐゴシック" charset="-128"/>
            </a:endParaRPr>
          </a:p>
          <a:p>
            <a:r>
              <a:rPr lang="en-US" altLang="en-US">
                <a:ea typeface="ＭＳ Ｐゴシック" charset="-128"/>
              </a:rPr>
              <a:t>On replacement, select victim as:</a:t>
            </a:r>
          </a:p>
          <a:p>
            <a:pPr lvl="1"/>
            <a:r>
              <a:rPr lang="en-US" altLang="en-US">
                <a:solidFill>
                  <a:srgbClr val="0000FF"/>
                </a:solidFill>
                <a:ea typeface="ＭＳ Ｐゴシック" charset="-128"/>
              </a:rPr>
              <a:t>A not-MRU block in one of the not-MRU groups (randomly pick one of such blocks/groups)</a:t>
            </a:r>
          </a:p>
          <a:p>
            <a:endParaRPr lang="en-US" altLang="en-US">
              <a:ea typeface="ＭＳ Ｐゴシック" charset="-128"/>
            </a:endParaRPr>
          </a:p>
        </p:txBody>
      </p:sp>
      <p:sp>
        <p:nvSpPr>
          <p:cNvPr id="219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BD85497-7DD2-494E-BE73-89A2E2D78D39}" type="slidenum">
              <a:rPr lang="en-US" altLang="en-US" sz="1600">
                <a:solidFill>
                  <a:srgbClr val="000000"/>
                </a:solidFill>
                <a:latin typeface="Garamond" charset="0"/>
              </a:rPr>
              <a:pPr eaLnBrk="1" hangingPunct="1">
                <a:spcBef>
                  <a:spcPct val="0"/>
                </a:spcBef>
                <a:buClrTx/>
                <a:buSzTx/>
                <a:buFontTx/>
                <a:buNone/>
              </a:pPr>
              <a:t>50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95973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itle 1"/>
          <p:cNvSpPr>
            <a:spLocks noGrp="1"/>
          </p:cNvSpPr>
          <p:nvPr>
            <p:ph type="title"/>
          </p:nvPr>
        </p:nvSpPr>
        <p:spPr>
          <a:xfrm>
            <a:off x="228600" y="152400"/>
            <a:ext cx="8915400" cy="1066800"/>
          </a:xfrm>
        </p:spPr>
        <p:txBody>
          <a:bodyPr/>
          <a:lstStyle/>
          <a:p>
            <a:r>
              <a:rPr lang="en-US" altLang="en-US" sz="3800">
                <a:ea typeface="ＭＳ Ｐゴシック" charset="-128"/>
              </a:rPr>
              <a:t>Cache Replacement Policy: LRU or Random</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charset="-128"/>
              </a:rPr>
              <a:t>LRU vs. Random: Which one is better?</a:t>
            </a:r>
          </a:p>
          <a:p>
            <a:pPr lvl="1"/>
            <a:r>
              <a:rPr lang="en-US" altLang="en-US" dirty="0">
                <a:ea typeface="ＭＳ Ｐゴシック" charset="-128"/>
              </a:rPr>
              <a:t>Example: 4-way cache, cyclic references to A, B, C, D, E </a:t>
            </a:r>
            <a:endParaRPr lang="en-US" altLang="en-US" dirty="0">
              <a:ea typeface="ＭＳ Ｐゴシック" charset="-128"/>
              <a:sym typeface="Wingdings" charset="2"/>
            </a:endParaRPr>
          </a:p>
          <a:p>
            <a:pPr lvl="2"/>
            <a:r>
              <a:rPr lang="en-US" altLang="en-US" dirty="0">
                <a:ea typeface="ＭＳ Ｐゴシック" charset="-128"/>
                <a:sym typeface="Wingdings" charset="2"/>
              </a:rPr>
              <a:t>0% hit rate with LRU policy</a:t>
            </a:r>
            <a:endParaRPr lang="en-US" altLang="en-US" dirty="0">
              <a:ea typeface="ＭＳ Ｐゴシック" charset="-128"/>
            </a:endParaRPr>
          </a:p>
          <a:p>
            <a:r>
              <a:rPr lang="en-US" altLang="en-US" dirty="0">
                <a:solidFill>
                  <a:srgbClr val="0000FF"/>
                </a:solidFill>
                <a:ea typeface="ＭＳ Ｐゴシック" charset="-128"/>
              </a:rPr>
              <a:t>Set thrashing: </a:t>
            </a:r>
            <a:r>
              <a:rPr lang="en-US" altLang="en-US" dirty="0">
                <a:ea typeface="ＭＳ Ｐゴシック" charset="-128"/>
              </a:rPr>
              <a:t>When the </a:t>
            </a:r>
            <a:r>
              <a:rPr lang="ja-JP" altLang="en-US" dirty="0">
                <a:ea typeface="ＭＳ Ｐゴシック" charset="-128"/>
              </a:rPr>
              <a:t>“</a:t>
            </a:r>
            <a:r>
              <a:rPr lang="en-US" altLang="ja-JP" dirty="0">
                <a:ea typeface="ＭＳ Ｐゴシック" charset="-128"/>
              </a:rPr>
              <a:t>program working set</a:t>
            </a:r>
            <a:r>
              <a:rPr lang="ja-JP" altLang="en-US" dirty="0">
                <a:ea typeface="ＭＳ Ｐゴシック" charset="-128"/>
              </a:rPr>
              <a:t>”</a:t>
            </a:r>
            <a:r>
              <a:rPr lang="en-US" altLang="ja-JP" dirty="0">
                <a:ea typeface="ＭＳ Ｐゴシック" charset="-128"/>
              </a:rPr>
              <a:t> in a set is larger than set associativity</a:t>
            </a:r>
          </a:p>
          <a:p>
            <a:pPr lvl="1"/>
            <a:r>
              <a:rPr lang="en-US" altLang="en-US" dirty="0">
                <a:ea typeface="ＭＳ Ｐゴシック" charset="-128"/>
                <a:sym typeface="Wingdings" charset="2"/>
              </a:rPr>
              <a:t>Random replacement policy is better when thrashing occurs</a:t>
            </a:r>
          </a:p>
          <a:p>
            <a:r>
              <a:rPr lang="en-US" altLang="en-US" dirty="0">
                <a:ea typeface="ＭＳ Ｐゴシック" charset="-128"/>
                <a:sym typeface="Wingdings" charset="2"/>
              </a:rPr>
              <a:t>In practice:</a:t>
            </a:r>
          </a:p>
          <a:p>
            <a:pPr lvl="1"/>
            <a:r>
              <a:rPr lang="en-US" altLang="en-US" dirty="0">
                <a:ea typeface="ＭＳ Ｐゴシック" charset="-128"/>
                <a:sym typeface="Wingdings" charset="2"/>
              </a:rPr>
              <a:t>Depends on workload</a:t>
            </a:r>
          </a:p>
          <a:p>
            <a:pPr lvl="1"/>
            <a:r>
              <a:rPr lang="en-US" altLang="en-US" dirty="0">
                <a:ea typeface="ＭＳ Ｐゴシック" charset="-128"/>
                <a:sym typeface="Wingdings" charset="2"/>
              </a:rPr>
              <a:t>Average hit rate of LRU and Random are similar</a:t>
            </a:r>
          </a:p>
          <a:p>
            <a:pPr lvl="1"/>
            <a:endParaRPr lang="en-US" altLang="en-US" sz="1400" dirty="0">
              <a:ea typeface="ＭＳ Ｐゴシック" charset="-128"/>
              <a:sym typeface="Wingdings" charset="2"/>
            </a:endParaRPr>
          </a:p>
          <a:p>
            <a:r>
              <a:rPr lang="en-US" altLang="en-US" dirty="0">
                <a:ea typeface="ＭＳ Ｐゴシック" charset="-128"/>
                <a:sym typeface="Wingdings" charset="2"/>
              </a:rPr>
              <a:t>Best of both Worlds: Hybrid of LRU and Random</a:t>
            </a:r>
          </a:p>
          <a:p>
            <a:pPr lvl="1"/>
            <a:r>
              <a:rPr lang="en-US" altLang="en-US" dirty="0">
                <a:ea typeface="ＭＳ Ｐゴシック" charset="-128"/>
                <a:sym typeface="Wingdings" charset="2"/>
              </a:rPr>
              <a:t>How to choose between the two? </a:t>
            </a:r>
            <a:r>
              <a:rPr lang="en-US" altLang="en-US" dirty="0">
                <a:solidFill>
                  <a:srgbClr val="0000FF"/>
                </a:solidFill>
                <a:ea typeface="ＭＳ Ｐゴシック" charset="-128"/>
                <a:sym typeface="Wingdings" charset="2"/>
              </a:rPr>
              <a:t>Set sampling</a:t>
            </a:r>
          </a:p>
          <a:p>
            <a:pPr lvl="2"/>
            <a:r>
              <a:rPr lang="en-US" altLang="en-US" dirty="0">
                <a:ea typeface="ＭＳ Ｐゴシック" charset="-128"/>
                <a:sym typeface="Wingdings" charset="2"/>
              </a:rPr>
              <a:t>See </a:t>
            </a:r>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2"/>
            <a:endParaRPr lang="en-US" altLang="en-US" dirty="0">
              <a:solidFill>
                <a:srgbClr val="0000FF"/>
              </a:solidFill>
              <a:ea typeface="ＭＳ Ｐゴシック" charset="-128"/>
              <a:sym typeface="Wingdings" charset="2"/>
            </a:endParaRPr>
          </a:p>
        </p:txBody>
      </p:sp>
      <p:sp>
        <p:nvSpPr>
          <p:cNvPr id="2242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CF6978A-9D5F-8B4E-90D3-6A93A3445576}" type="slidenum">
              <a:rPr lang="en-US" altLang="en-US" sz="1600">
                <a:solidFill>
                  <a:srgbClr val="000000"/>
                </a:solidFill>
                <a:latin typeface="Garamond" charset="0"/>
              </a:rPr>
              <a:pPr eaLnBrk="1" hangingPunct="1">
                <a:spcBef>
                  <a:spcPct val="0"/>
                </a:spcBef>
                <a:buClrTx/>
                <a:buSzTx/>
                <a:buFontTx/>
                <a:buNone/>
              </a:pPr>
              <a:t>51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6492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p:nvPr>
        </p:nvSpPr>
        <p:spPr>
          <a:xfrm>
            <a:off x="457200" y="-32657"/>
            <a:ext cx="8229600" cy="1143000"/>
          </a:xfrm>
        </p:spPr>
        <p:txBody>
          <a:bodyPr>
            <a:normAutofit/>
          </a:bodyPr>
          <a:lstStyle/>
          <a:p>
            <a:r>
              <a:rPr lang="en-US" altLang="en-US" dirty="0">
                <a:ea typeface="ＭＳ Ｐゴシック" charset="-128"/>
              </a:rPr>
              <a:t>What Is the Optimal?</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err="1">
                <a:ea typeface="ＭＳ Ｐゴシック" charset="-128"/>
              </a:rPr>
              <a:t>Belady</a:t>
            </a:r>
            <a:r>
              <a:rPr lang="ja-JP" altLang="en-US" dirty="0">
                <a:ea typeface="ＭＳ Ｐゴシック" charset="-128"/>
              </a:rPr>
              <a:t>’</a:t>
            </a:r>
            <a:r>
              <a:rPr lang="en-US" altLang="ja-JP" dirty="0">
                <a:ea typeface="ＭＳ Ｐゴシック" charset="-128"/>
              </a:rPr>
              <a:t>s OPT</a:t>
            </a:r>
          </a:p>
          <a:p>
            <a:pPr lvl="1"/>
            <a:r>
              <a:rPr lang="en-US" altLang="en-US" dirty="0">
                <a:solidFill>
                  <a:srgbClr val="0000FF"/>
                </a:solidFill>
                <a:ea typeface="ＭＳ Ｐゴシック" charset="-128"/>
              </a:rPr>
              <a:t>Replace the block that is going to be referenced furthest in the future by the program</a:t>
            </a:r>
          </a:p>
          <a:p>
            <a:pPr lvl="1"/>
            <a:r>
              <a:rPr lang="en-US" altLang="en-US" dirty="0" err="1">
                <a:ea typeface="ＭＳ Ｐゴシック" charset="-128"/>
              </a:rPr>
              <a:t>Belady</a:t>
            </a:r>
            <a:r>
              <a:rPr lang="en-US" altLang="en-US" dirty="0">
                <a:ea typeface="ＭＳ Ｐゴシック" charset="-128"/>
              </a:rPr>
              <a:t>, </a:t>
            </a:r>
            <a:r>
              <a:rPr lang="ja-JP" altLang="en-US" dirty="0">
                <a:ea typeface="ＭＳ Ｐゴシック" charset="-128"/>
              </a:rPr>
              <a:t>“</a:t>
            </a:r>
            <a:r>
              <a:rPr lang="en-US" altLang="ja-JP" dirty="0">
                <a:solidFill>
                  <a:srgbClr val="0000FF"/>
                </a:solidFill>
                <a:ea typeface="ＭＳ Ｐゴシック" charset="-128"/>
              </a:rPr>
              <a:t>A study of replacement algorithms for a virtual-storage computer</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IBM Systems Journal, 1966.</a:t>
            </a:r>
          </a:p>
          <a:p>
            <a:pPr lvl="1"/>
            <a:r>
              <a:rPr lang="en-US" altLang="en-US" dirty="0">
                <a:ea typeface="ＭＳ Ｐゴシック" charset="-128"/>
              </a:rPr>
              <a:t>How do we implement this? Simulate?</a:t>
            </a:r>
          </a:p>
          <a:p>
            <a:endParaRPr lang="en-US" altLang="en-US" dirty="0">
              <a:ea typeface="ＭＳ Ｐゴシック" charset="-128"/>
            </a:endParaRPr>
          </a:p>
          <a:p>
            <a:r>
              <a:rPr lang="en-US" altLang="en-US" dirty="0">
                <a:ea typeface="ＭＳ Ｐゴシック" charset="-128"/>
              </a:rPr>
              <a:t>Is this optimal for minimizing miss rate?</a:t>
            </a:r>
          </a:p>
          <a:p>
            <a:r>
              <a:rPr lang="en-US" altLang="en-US" dirty="0">
                <a:ea typeface="ＭＳ Ｐゴシック" charset="-128"/>
              </a:rPr>
              <a:t>Is this optimal for minimizing execution time?</a:t>
            </a:r>
          </a:p>
          <a:p>
            <a:pPr lvl="1"/>
            <a:r>
              <a:rPr lang="en-US" altLang="en-US" dirty="0">
                <a:solidFill>
                  <a:srgbClr val="0000FF"/>
                </a:solidFill>
                <a:ea typeface="ＭＳ Ｐゴシック" charset="-128"/>
              </a:rPr>
              <a:t>No. Cache miss latency/cost varies from block to block!</a:t>
            </a:r>
          </a:p>
          <a:p>
            <a:pPr lvl="1"/>
            <a:r>
              <a:rPr lang="en-US" altLang="en-US" dirty="0">
                <a:solidFill>
                  <a:srgbClr val="0000FF"/>
                </a:solidFill>
                <a:ea typeface="ＭＳ Ｐゴシック" charset="-128"/>
              </a:rPr>
              <a:t>Two reasons: Remote vs. local caches and miss overlapping</a:t>
            </a:r>
          </a:p>
          <a:p>
            <a:pPr lvl="1"/>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1"/>
            <a:endParaRPr lang="en-US" altLang="en-US" dirty="0">
              <a:ea typeface="ＭＳ Ｐゴシック" charset="-128"/>
            </a:endParaRPr>
          </a:p>
          <a:p>
            <a:endParaRPr lang="en-US" altLang="en-US" dirty="0">
              <a:ea typeface="ＭＳ Ｐゴシック" charset="-128"/>
            </a:endParaRPr>
          </a:p>
          <a:p>
            <a:pPr lvl="1"/>
            <a:endParaRPr lang="en-US" altLang="en-US" dirty="0">
              <a:ea typeface="ＭＳ Ｐゴシック" charset="-128"/>
            </a:endParaRPr>
          </a:p>
        </p:txBody>
      </p:sp>
      <p:sp>
        <p:nvSpPr>
          <p:cNvPr id="2252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7B94AFF-4EFE-614F-A663-C6578C779ECB}" type="slidenum">
              <a:rPr lang="en-US" altLang="en-US" sz="1600">
                <a:solidFill>
                  <a:srgbClr val="000000"/>
                </a:solidFill>
                <a:latin typeface="Garamond" charset="0"/>
              </a:rPr>
              <a:pPr eaLnBrk="1" hangingPunct="1">
                <a:spcBef>
                  <a:spcPct val="0"/>
                </a:spcBef>
                <a:buClrTx/>
                <a:buSzTx/>
                <a:buFontTx/>
                <a:buNone/>
              </a:pPr>
              <a:t>52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30752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itle 1"/>
          <p:cNvSpPr>
            <a:spLocks noGrp="1"/>
          </p:cNvSpPr>
          <p:nvPr>
            <p:ph type="title"/>
          </p:nvPr>
        </p:nvSpPr>
        <p:spPr/>
        <p:txBody>
          <a:bodyPr/>
          <a:lstStyle/>
          <a:p>
            <a:r>
              <a:rPr lang="en-US" altLang="en-US">
                <a:ea typeface="ＭＳ Ｐゴシック" charset="-128"/>
              </a:rPr>
              <a:t>What’s In A Tag Store Entry?</a:t>
            </a:r>
          </a:p>
        </p:txBody>
      </p:sp>
      <p:sp>
        <p:nvSpPr>
          <p:cNvPr id="3" name="Content Placeholder 2"/>
          <p:cNvSpPr>
            <a:spLocks noGrp="1"/>
          </p:cNvSpPr>
          <p:nvPr>
            <p:ph idx="1"/>
          </p:nvPr>
        </p:nvSpPr>
        <p:spPr>
          <a:xfrm>
            <a:off x="228600" y="1347333"/>
            <a:ext cx="8610600" cy="5194300"/>
          </a:xfrm>
        </p:spPr>
        <p:txBody>
          <a:bodyPr/>
          <a:lstStyle/>
          <a:p>
            <a:r>
              <a:rPr lang="en-US" altLang="en-US" dirty="0">
                <a:ea typeface="ＭＳ Ｐゴシック" charset="-128"/>
              </a:rPr>
              <a:t>Valid bit</a:t>
            </a:r>
          </a:p>
          <a:p>
            <a:r>
              <a:rPr lang="en-US" altLang="en-US" dirty="0">
                <a:ea typeface="ＭＳ Ｐゴシック" charset="-128"/>
              </a:rPr>
              <a:t>Tag</a:t>
            </a:r>
          </a:p>
          <a:p>
            <a:r>
              <a:rPr lang="en-US" altLang="en-US" dirty="0">
                <a:ea typeface="ＭＳ Ｐゴシック" charset="-128"/>
              </a:rPr>
              <a:t>Replacement policy bits</a:t>
            </a:r>
          </a:p>
          <a:p>
            <a:endParaRPr lang="en-US" altLang="en-US" dirty="0">
              <a:ea typeface="ＭＳ Ｐゴシック" charset="-128"/>
            </a:endParaRPr>
          </a:p>
          <a:p>
            <a:r>
              <a:rPr lang="en-US" altLang="en-US" dirty="0">
                <a:ea typeface="ＭＳ Ｐゴシック" charset="-128"/>
              </a:rPr>
              <a:t>Dirty bit?</a:t>
            </a:r>
          </a:p>
          <a:p>
            <a:pPr lvl="1"/>
            <a:r>
              <a:rPr lang="en-US" altLang="en-US" dirty="0">
                <a:ea typeface="ＭＳ Ｐゴシック" charset="-128"/>
              </a:rPr>
              <a:t>Write back vs. write through caches</a:t>
            </a:r>
          </a:p>
          <a:p>
            <a:pPr lvl="1"/>
            <a:endParaRPr lang="en-US" altLang="en-US" dirty="0">
              <a:ea typeface="ＭＳ Ｐゴシック" charset="-128"/>
            </a:endParaRPr>
          </a:p>
        </p:txBody>
      </p:sp>
      <p:sp>
        <p:nvSpPr>
          <p:cNvPr id="227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63B3927-20A7-644D-B1EA-BF575D896CB9}" type="slidenum">
              <a:rPr lang="en-US" altLang="en-US" sz="1600">
                <a:solidFill>
                  <a:srgbClr val="000000"/>
                </a:solidFill>
                <a:latin typeface="Garamond" charset="0"/>
              </a:rPr>
              <a:pPr eaLnBrk="1" hangingPunct="1">
                <a:spcBef>
                  <a:spcPct val="0"/>
                </a:spcBef>
                <a:buClrTx/>
                <a:buSzTx/>
                <a:buFontTx/>
                <a:buNone/>
              </a:pPr>
              <a:t>53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475078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lstStyle/>
          <a:p>
            <a:r>
              <a:rPr lang="en-US" dirty="0"/>
              <a:t>Paper Review #1: Summary</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54</a:t>
            </a:fld>
            <a:endParaRPr lang="en-US" altLang="en-US" dirty="0"/>
          </a:p>
        </p:txBody>
      </p:sp>
      <p:sp>
        <p:nvSpPr>
          <p:cNvPr id="7" name="TextBox 6">
            <a:extLst>
              <a:ext uri="{FF2B5EF4-FFF2-40B4-BE49-F238E27FC236}">
                <a16:creationId xmlns:a16="http://schemas.microsoft.com/office/drawing/2014/main" id="{B690B764-00E7-0FC0-584D-7A7C0616A80A}"/>
              </a:ext>
            </a:extLst>
          </p:cNvPr>
          <p:cNvSpPr txBox="1"/>
          <p:nvPr/>
        </p:nvSpPr>
        <p:spPr>
          <a:xfrm>
            <a:off x="685800" y="1417638"/>
            <a:ext cx="7848600" cy="5078313"/>
          </a:xfrm>
          <a:prstGeom prst="rect">
            <a:avLst/>
          </a:prstGeom>
          <a:noFill/>
        </p:spPr>
        <p:txBody>
          <a:bodyPr wrap="square">
            <a:spAutoFit/>
          </a:bodyPr>
          <a:lstStyle/>
          <a:p>
            <a:r>
              <a:rPr lang="en-US" dirty="0"/>
              <a:t>1. Summary should summarize the motivation, key ideas/insights, and main results/contributions</a:t>
            </a:r>
          </a:p>
          <a:p>
            <a:endParaRPr lang="en-US" dirty="0"/>
          </a:p>
          <a:p>
            <a:r>
              <a:rPr lang="en-US" dirty="0"/>
              <a:t>2. Many reviews bring up the experimental methodology and the writing as the main strength. They are important, but the observations and insights from the analysis are the main strength of this work.</a:t>
            </a:r>
          </a:p>
          <a:p>
            <a:endParaRPr lang="en-US" dirty="0"/>
          </a:p>
          <a:p>
            <a:r>
              <a:rPr lang="en-US" dirty="0"/>
              <a:t>3. Students are good at finding weaknesses of the work. But avoid using hand-wavy criticisms and strong statements.</a:t>
            </a:r>
          </a:p>
          <a:p>
            <a:r>
              <a:rPr lang="en-US" dirty="0"/>
              <a:t>"This paper made a lot of assumptions"</a:t>
            </a:r>
          </a:p>
          <a:p>
            <a:r>
              <a:rPr lang="en-US" dirty="0"/>
              <a:t>"The goal of the paper is to prove that multicore scaling, ..., will stop working in roughly 10 years from the time of publication."</a:t>
            </a:r>
          </a:p>
          <a:p>
            <a:endParaRPr lang="en-US" dirty="0"/>
          </a:p>
          <a:p>
            <a:r>
              <a:rPr lang="en-US" dirty="0"/>
              <a:t>4. Please try to structure the review in 4 sections: summary, strengths, weaknesses, and potential improvements (1 or 2 paragraphs each). Potential improvement section is missing is some reviews.</a:t>
            </a:r>
          </a:p>
          <a:p>
            <a:endParaRPr lang="en-US" dirty="0"/>
          </a:p>
          <a:p>
            <a:r>
              <a:rPr lang="en-US" dirty="0"/>
              <a:t>5. Make sure to include your name and student id in your submission</a:t>
            </a:r>
            <a:endParaRPr lang="en-CA" dirty="0"/>
          </a:p>
        </p:txBody>
      </p:sp>
    </p:spTree>
    <p:extLst>
      <p:ext uri="{BB962C8B-B14F-4D97-AF65-F5344CB8AC3E}">
        <p14:creationId xmlns:p14="http://schemas.microsoft.com/office/powerpoint/2010/main" val="8687339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795C0-07AC-4A2E-B4E4-E8E43A81F5D6}"/>
              </a:ext>
            </a:extLst>
          </p:cNvPr>
          <p:cNvSpPr>
            <a:spLocks noGrp="1"/>
          </p:cNvSpPr>
          <p:nvPr>
            <p:ph type="title"/>
          </p:nvPr>
        </p:nvSpPr>
        <p:spPr/>
        <p:txBody>
          <a:bodyPr>
            <a:normAutofit fontScale="90000"/>
          </a:bodyPr>
          <a:lstStyle/>
          <a:p>
            <a:r>
              <a:rPr lang="en-US" dirty="0"/>
              <a:t>Paper Review #1: Grades Distribution</a:t>
            </a:r>
            <a:endParaRPr lang="en-CA" dirty="0"/>
          </a:p>
        </p:txBody>
      </p:sp>
      <p:sp>
        <p:nvSpPr>
          <p:cNvPr id="4" name="Slide Number Placeholder 3">
            <a:extLst>
              <a:ext uri="{FF2B5EF4-FFF2-40B4-BE49-F238E27FC236}">
                <a16:creationId xmlns:a16="http://schemas.microsoft.com/office/drawing/2014/main" id="{9FAB4691-A278-4A53-B54A-BF48279B7600}"/>
              </a:ext>
            </a:extLst>
          </p:cNvPr>
          <p:cNvSpPr>
            <a:spLocks noGrp="1"/>
          </p:cNvSpPr>
          <p:nvPr>
            <p:ph type="sldNum" sz="quarter" idx="12"/>
          </p:nvPr>
        </p:nvSpPr>
        <p:spPr/>
        <p:txBody>
          <a:bodyPr/>
          <a:lstStyle/>
          <a:p>
            <a:fld id="{323594FA-E141-4234-AE05-360401972BE7}" type="slidenum">
              <a:rPr lang="en-US" altLang="en-US" smtClean="0"/>
              <a:pPr/>
              <a:t>55</a:t>
            </a:fld>
            <a:endParaRPr lang="en-US" altLang="en-US" dirty="0"/>
          </a:p>
        </p:txBody>
      </p:sp>
      <p:sp>
        <p:nvSpPr>
          <p:cNvPr id="3" name="TextBox 2">
            <a:extLst>
              <a:ext uri="{FF2B5EF4-FFF2-40B4-BE49-F238E27FC236}">
                <a16:creationId xmlns:a16="http://schemas.microsoft.com/office/drawing/2014/main" id="{CC01BED2-139D-C289-B561-5C80AEC36721}"/>
              </a:ext>
            </a:extLst>
          </p:cNvPr>
          <p:cNvSpPr txBox="1"/>
          <p:nvPr/>
        </p:nvSpPr>
        <p:spPr>
          <a:xfrm>
            <a:off x="1219200" y="1981200"/>
            <a:ext cx="2355773" cy="1200329"/>
          </a:xfrm>
          <a:prstGeom prst="rect">
            <a:avLst/>
          </a:prstGeom>
          <a:noFill/>
        </p:spPr>
        <p:txBody>
          <a:bodyPr wrap="none" rtlCol="0">
            <a:spAutoFit/>
          </a:bodyPr>
          <a:lstStyle/>
          <a:p>
            <a:r>
              <a:rPr lang="en-CA" dirty="0"/>
              <a:t>6 – “9”</a:t>
            </a:r>
          </a:p>
          <a:p>
            <a:r>
              <a:rPr lang="en-CA" dirty="0"/>
              <a:t>9 – “10”</a:t>
            </a:r>
          </a:p>
          <a:p>
            <a:r>
              <a:rPr lang="en-CA" dirty="0"/>
              <a:t>2 – “0” (not submitted)</a:t>
            </a:r>
          </a:p>
          <a:p>
            <a:endParaRPr lang="en-CA" dirty="0"/>
          </a:p>
        </p:txBody>
      </p:sp>
    </p:spTree>
    <p:extLst>
      <p:ext uri="{BB962C8B-B14F-4D97-AF65-F5344CB8AC3E}">
        <p14:creationId xmlns:p14="http://schemas.microsoft.com/office/powerpoint/2010/main" val="1967157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 #3: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pPr marL="0" indent="0">
              <a:buNone/>
            </a:pP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Pekhimenko et al., “</a:t>
            </a:r>
            <a:r>
              <a:rPr lang="en-CA" sz="2800" b="1" dirty="0">
                <a:solidFill>
                  <a:srgbClr val="0000FF"/>
                </a:solidFill>
              </a:rPr>
              <a:t>Base-Delta-Immediate Compression: Practical Data Compression for On-Chip Caches</a:t>
            </a:r>
            <a:r>
              <a:rPr lang="en-US" altLang="ja-JP" sz="2800" dirty="0"/>
              <a:t>,</a:t>
            </a:r>
            <a:r>
              <a:rPr lang="en-US" altLang="en-US" sz="2800" dirty="0">
                <a:ea typeface="ＭＳ Ｐゴシック" panose="020B0600070205080204" pitchFamily="34" charset="-128"/>
              </a:rPr>
              <a:t>”</a:t>
            </a:r>
            <a:r>
              <a:rPr lang="en-US" altLang="ja-JP" sz="2800" dirty="0"/>
              <a:t> PACT 2012</a:t>
            </a:r>
          </a:p>
          <a:p>
            <a:pPr marL="0" indent="0">
              <a:buNone/>
            </a:pPr>
            <a:endParaRPr lang="en-US" altLang="en-US" sz="2800" dirty="0">
              <a:solidFill>
                <a:srgbClr val="FF0000"/>
              </a:solidFill>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56</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18823408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2022</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3645163641"/>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a:extLst>
              <a:ext uri="{FF2B5EF4-FFF2-40B4-BE49-F238E27FC236}">
                <a16:creationId xmlns:a16="http://schemas.microsoft.com/office/drawing/2014/main" id="{5108D9D4-443C-4432-82C6-71D30474A65A}"/>
              </a:ext>
            </a:extLst>
          </p:cNvPr>
          <p:cNvSpPr>
            <a:spLocks noGrp="1"/>
          </p:cNvSpPr>
          <p:nvPr>
            <p:ph type="title"/>
          </p:nvPr>
        </p:nvSpPr>
        <p:spPr/>
        <p:txBody>
          <a:bodyPr/>
          <a:lstStyle/>
          <a:p>
            <a:r>
              <a:rPr lang="en-US" altLang="en-US">
                <a:ea typeface="ＭＳ Ｐゴシック" panose="020B0600070205080204" pitchFamily="34" charset="-128"/>
              </a:rPr>
              <a:t>(Physical) Memory System</a:t>
            </a:r>
          </a:p>
        </p:txBody>
      </p:sp>
      <p:sp>
        <p:nvSpPr>
          <p:cNvPr id="3" name="Content Placeholder 2">
            <a:extLst>
              <a:ext uri="{FF2B5EF4-FFF2-40B4-BE49-F238E27FC236}">
                <a16:creationId xmlns:a16="http://schemas.microsoft.com/office/drawing/2014/main" id="{ACBB856B-1525-483A-AF92-53686BD94BE9}"/>
              </a:ext>
            </a:extLst>
          </p:cNvPr>
          <p:cNvSpPr>
            <a:spLocks noGrp="1"/>
          </p:cNvSpPr>
          <p:nvPr>
            <p:ph idx="1"/>
          </p:nvPr>
        </p:nvSpPr>
        <p:spPr>
          <a:xfrm>
            <a:off x="266700" y="1344612"/>
            <a:ext cx="8610600" cy="5194300"/>
          </a:xfrm>
        </p:spPr>
        <p:txBody>
          <a:bodyPr>
            <a:normAutofit fontScale="92500" lnSpcReduction="10000"/>
          </a:bodyPr>
          <a:lstStyle/>
          <a:p>
            <a:r>
              <a:rPr lang="en-US" altLang="en-US" dirty="0">
                <a:ea typeface="ＭＳ Ｐゴシック" panose="020B0600070205080204" pitchFamily="34" charset="-128"/>
              </a:rPr>
              <a:t>You need a larger level of storage to manage a small amount of physical memory automatically</a:t>
            </a:r>
          </a:p>
          <a:p>
            <a:pPr marL="342900" lvl="1" indent="0">
              <a:buFont typeface="Wingdings" panose="05000000000000000000" pitchFamily="2" charset="2"/>
              <a:buNone/>
            </a:pPr>
            <a:r>
              <a:rPr lang="en-US" altLang="en-US" dirty="0">
                <a:ea typeface="ＭＳ Ｐゴシック" panose="020B0600070205080204" pitchFamily="34" charset="-128"/>
                <a:sym typeface="Wingdings" panose="05000000000000000000" pitchFamily="2" charset="2"/>
              </a:rPr>
              <a:t> Physical memory has a backing store: disk</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first start with the physical memory system</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For now, ignore the virtual </a:t>
            </a:r>
            <a:r>
              <a:rPr lang="en-US" altLang="en-US" dirty="0">
                <a:ea typeface="ＭＳ Ｐゴシック" panose="020B0600070205080204" pitchFamily="34" charset="-128"/>
                <a:sym typeface="Wingdings" panose="05000000000000000000" pitchFamily="2" charset="2"/>
              </a:rPr>
              <a:t> physical </a:t>
            </a:r>
            <a:r>
              <a:rPr lang="en-US" altLang="en-US" dirty="0">
                <a:ea typeface="ＭＳ Ｐゴシック" panose="020B0600070205080204" pitchFamily="34" charset="-128"/>
              </a:rPr>
              <a:t>indirection</a:t>
            </a:r>
          </a:p>
          <a:p>
            <a:pPr marL="342900" lvl="1" indent="0"/>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get back to it when the needs of virtual memory start complicating the design of physical memory…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65891" name="Slide Number Placeholder 3">
            <a:extLst>
              <a:ext uri="{FF2B5EF4-FFF2-40B4-BE49-F238E27FC236}">
                <a16:creationId xmlns:a16="http://schemas.microsoft.com/office/drawing/2014/main" id="{A45C267F-EB8E-4373-AD50-65216DDAC37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5C23A44-EE76-424D-BC30-7793D44EFAFE}" type="slidenum">
              <a:rPr lang="en-US" altLang="en-US" sz="1600">
                <a:solidFill>
                  <a:srgbClr val="000000"/>
                </a:solidFill>
                <a:latin typeface="Garamond" panose="02020404030301010803" pitchFamily="18" charset="0"/>
              </a:rPr>
              <a:pPr eaLnBrk="1" hangingPunct="1">
                <a:spcBef>
                  <a:spcPct val="0"/>
                </a:spcBef>
                <a:buClrTx/>
                <a:buSzTx/>
                <a:buFontTx/>
                <a:buNone/>
              </a:pPr>
              <a:t>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721908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E764D54A-54F3-4F63-B28A-810D42347D6E}"/>
              </a:ext>
            </a:extLst>
          </p:cNvPr>
          <p:cNvSpPr>
            <a:spLocks noGrp="1"/>
          </p:cNvSpPr>
          <p:nvPr>
            <p:ph type="title"/>
          </p:nvPr>
        </p:nvSpPr>
        <p:spPr/>
        <p:txBody>
          <a:bodyPr/>
          <a:lstStyle/>
          <a:p>
            <a:r>
              <a:rPr lang="en-US" altLang="en-US" sz="3400">
                <a:ea typeface="ＭＳ Ｐゴシック" panose="020B0600070205080204" pitchFamily="34" charset="-128"/>
              </a:rPr>
              <a:t>Idealism</a:t>
            </a:r>
          </a:p>
        </p:txBody>
      </p:sp>
      <p:sp>
        <p:nvSpPr>
          <p:cNvPr id="166914" name="Slide Number Placeholder 3">
            <a:extLst>
              <a:ext uri="{FF2B5EF4-FFF2-40B4-BE49-F238E27FC236}">
                <a16:creationId xmlns:a16="http://schemas.microsoft.com/office/drawing/2014/main" id="{F0D27315-F2E7-498E-839F-871E4BA1775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09C6281-05F7-4FBC-9908-F6A855B32944}" type="slidenum">
              <a:rPr lang="en-US" altLang="en-US" sz="1600" i="1">
                <a:solidFill>
                  <a:srgbClr val="000000"/>
                </a:solidFill>
                <a:latin typeface="Garamond" panose="02020404030301010803" pitchFamily="18" charset="0"/>
              </a:rPr>
              <a:pPr eaLnBrk="1" hangingPunct="1">
                <a:spcBef>
                  <a:spcPct val="0"/>
                </a:spcBef>
                <a:buClrTx/>
                <a:buSzTx/>
                <a:buFontTx/>
                <a:buNone/>
              </a:pPr>
              <a:t>7</a:t>
            </a:fld>
            <a:endParaRPr lang="en-US" altLang="en-US" sz="1600" i="1">
              <a:solidFill>
                <a:srgbClr val="000000"/>
              </a:solidFill>
              <a:latin typeface="Garamond" panose="02020404030301010803" pitchFamily="18" charset="0"/>
            </a:endParaRPr>
          </a:p>
        </p:txBody>
      </p:sp>
      <p:sp>
        <p:nvSpPr>
          <p:cNvPr id="166915" name="Rectangle 4">
            <a:extLst>
              <a:ext uri="{FF2B5EF4-FFF2-40B4-BE49-F238E27FC236}">
                <a16:creationId xmlns:a16="http://schemas.microsoft.com/office/drawing/2014/main" id="{EDA4C12A-4C6D-44EB-AFD1-1D81CE03A79D}"/>
              </a:ext>
            </a:extLst>
          </p:cNvPr>
          <p:cNvSpPr>
            <a:spLocks noChangeArrowheads="1"/>
          </p:cNvSpPr>
          <p:nvPr/>
        </p:nvSpPr>
        <p:spPr bwMode="auto">
          <a:xfrm>
            <a:off x="315913"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6" name="TextBox 5">
            <a:extLst>
              <a:ext uri="{FF2B5EF4-FFF2-40B4-BE49-F238E27FC236}">
                <a16:creationId xmlns:a16="http://schemas.microsoft.com/office/drawing/2014/main" id="{5AB68637-041C-4277-988F-26BA466A7D0D}"/>
              </a:ext>
            </a:extLst>
          </p:cNvPr>
          <p:cNvSpPr txBox="1">
            <a:spLocks noChangeArrowheads="1"/>
          </p:cNvSpPr>
          <p:nvPr/>
        </p:nvSpPr>
        <p:spPr bwMode="auto">
          <a:xfrm>
            <a:off x="484188" y="1930400"/>
            <a:ext cx="12493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sp>
        <p:nvSpPr>
          <p:cNvPr id="166917" name="Rectangle 6">
            <a:extLst>
              <a:ext uri="{FF2B5EF4-FFF2-40B4-BE49-F238E27FC236}">
                <a16:creationId xmlns:a16="http://schemas.microsoft.com/office/drawing/2014/main" id="{984CC08D-3205-45E7-BCA4-65A26ED06AF6}"/>
              </a:ext>
            </a:extLst>
          </p:cNvPr>
          <p:cNvSpPr>
            <a:spLocks noChangeArrowheads="1"/>
          </p:cNvSpPr>
          <p:nvPr/>
        </p:nvSpPr>
        <p:spPr bwMode="auto">
          <a:xfrm>
            <a:off x="36591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8" name="TextBox 7">
            <a:extLst>
              <a:ext uri="{FF2B5EF4-FFF2-40B4-BE49-F238E27FC236}">
                <a16:creationId xmlns:a16="http://schemas.microsoft.com/office/drawing/2014/main" id="{F64D7C78-1197-4B21-98AE-A2D343A15E31}"/>
              </a:ext>
            </a:extLst>
          </p:cNvPr>
          <p:cNvSpPr txBox="1">
            <a:spLocks noChangeArrowheads="1"/>
          </p:cNvSpPr>
          <p:nvPr/>
        </p:nvSpPr>
        <p:spPr bwMode="auto">
          <a:xfrm>
            <a:off x="3886200" y="1771650"/>
            <a:ext cx="1327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Pipeline</a:t>
            </a:r>
          </a:p>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execution)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9" name="Rectangle 8">
            <a:extLst>
              <a:ext uri="{FF2B5EF4-FFF2-40B4-BE49-F238E27FC236}">
                <a16:creationId xmlns:a16="http://schemas.microsoft.com/office/drawing/2014/main" id="{31CDD964-1668-41F4-993F-CC8152C0E464}"/>
              </a:ext>
            </a:extLst>
          </p:cNvPr>
          <p:cNvSpPr>
            <a:spLocks noChangeArrowheads="1"/>
          </p:cNvSpPr>
          <p:nvPr/>
        </p:nvSpPr>
        <p:spPr bwMode="auto">
          <a:xfrm>
            <a:off x="70373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20" name="TextBox 9">
            <a:extLst>
              <a:ext uri="{FF2B5EF4-FFF2-40B4-BE49-F238E27FC236}">
                <a16:creationId xmlns:a16="http://schemas.microsoft.com/office/drawing/2014/main" id="{BBDFC075-56BA-4BCD-8401-661024A2F697}"/>
              </a:ext>
            </a:extLst>
          </p:cNvPr>
          <p:cNvSpPr txBox="1">
            <a:spLocks noChangeArrowheads="1"/>
          </p:cNvSpPr>
          <p:nvPr/>
        </p:nvSpPr>
        <p:spPr bwMode="auto">
          <a:xfrm>
            <a:off x="7372350" y="1930400"/>
            <a:ext cx="89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cxnSp>
        <p:nvCxnSpPr>
          <p:cNvPr id="166921" name="Straight Arrow Connector 11">
            <a:extLst>
              <a:ext uri="{FF2B5EF4-FFF2-40B4-BE49-F238E27FC236}">
                <a16:creationId xmlns:a16="http://schemas.microsoft.com/office/drawing/2014/main" id="{F1C202FF-205D-4F6D-AE20-3470197423BF}"/>
              </a:ext>
            </a:extLst>
          </p:cNvPr>
          <p:cNvCxnSpPr>
            <a:cxnSpLocks noChangeShapeType="1"/>
            <a:stCxn id="166915" idx="3"/>
            <a:endCxn id="166917" idx="1"/>
          </p:cNvCxnSpPr>
          <p:nvPr/>
        </p:nvCxnSpPr>
        <p:spPr bwMode="auto">
          <a:xfrm>
            <a:off x="1920875" y="2239963"/>
            <a:ext cx="1738313"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922" name="Straight Arrow Connector 13">
            <a:extLst>
              <a:ext uri="{FF2B5EF4-FFF2-40B4-BE49-F238E27FC236}">
                <a16:creationId xmlns:a16="http://schemas.microsoft.com/office/drawing/2014/main" id="{3A15A90F-4C58-4EE6-9DEB-B79F76DD2D5B}"/>
              </a:ext>
            </a:extLst>
          </p:cNvPr>
          <p:cNvCxnSpPr>
            <a:cxnSpLocks noChangeShapeType="1"/>
            <a:stCxn id="166919" idx="1"/>
            <a:endCxn id="166917" idx="3"/>
          </p:cNvCxnSpPr>
          <p:nvPr/>
        </p:nvCxnSpPr>
        <p:spPr bwMode="auto">
          <a:xfrm rot="10800000">
            <a:off x="5264150" y="2239963"/>
            <a:ext cx="1773238"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56" name="TextBox 15">
            <a:extLst>
              <a:ext uri="{FF2B5EF4-FFF2-40B4-BE49-F238E27FC236}">
                <a16:creationId xmlns:a16="http://schemas.microsoft.com/office/drawing/2014/main" id="{DEED878C-8BE4-4CE4-8B8F-EECA82197339}"/>
              </a:ext>
            </a:extLst>
          </p:cNvPr>
          <p:cNvSpPr txBox="1">
            <a:spLocks noChangeArrowheads="1"/>
          </p:cNvSpPr>
          <p:nvPr/>
        </p:nvSpPr>
        <p:spPr bwMode="auto">
          <a:xfrm>
            <a:off x="315913" y="3417888"/>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Zero cost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Perfect control flow</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7" name="TextBox 16">
            <a:extLst>
              <a:ext uri="{FF2B5EF4-FFF2-40B4-BE49-F238E27FC236}">
                <a16:creationId xmlns:a16="http://schemas.microsoft.com/office/drawing/2014/main" id="{E84C8DC1-6CD9-4E6C-A092-223F43EDC463}"/>
              </a:ext>
            </a:extLst>
          </p:cNvPr>
          <p:cNvSpPr txBox="1">
            <a:spLocks noChangeArrowheads="1"/>
          </p:cNvSpPr>
          <p:nvPr/>
        </p:nvSpPr>
        <p:spPr bwMode="auto">
          <a:xfrm>
            <a:off x="3271838" y="3352800"/>
            <a:ext cx="3200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No pipeline stalls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Perfect data flow </a:t>
            </a:r>
          </a:p>
          <a:p>
            <a:pPr eaLnBrk="1" hangingPunct="1">
              <a:spcBef>
                <a:spcPct val="0"/>
              </a:spcBef>
              <a:buClrTx/>
              <a:buSzTx/>
              <a:buFontTx/>
              <a:buNone/>
            </a:pPr>
            <a:r>
              <a:rPr lang="en-US" altLang="en-US" sz="1800">
                <a:solidFill>
                  <a:srgbClr val="000000"/>
                </a:solidFill>
                <a:latin typeface="Arial" panose="020B0604020202020204" pitchFamily="34" charset="0"/>
              </a:rPr>
              <a:t>  (reg/memory dependencies)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Zero-cycle interconnect</a:t>
            </a:r>
          </a:p>
          <a:p>
            <a:pPr eaLnBrk="1" hangingPunct="1">
              <a:spcBef>
                <a:spcPct val="0"/>
              </a:spcBef>
              <a:buClrTx/>
              <a:buSzTx/>
              <a:buFontTx/>
              <a:buNone/>
            </a:pPr>
            <a:r>
              <a:rPr lang="en-US" altLang="en-US" sz="1800">
                <a:solidFill>
                  <a:srgbClr val="000000"/>
                </a:solidFill>
                <a:latin typeface="Arial" panose="020B0604020202020204" pitchFamily="34" charset="0"/>
              </a:rPr>
              <a:t>  (operand communication)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Enough functional units</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latency compute</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8" name="TextBox 17">
            <a:extLst>
              <a:ext uri="{FF2B5EF4-FFF2-40B4-BE49-F238E27FC236}">
                <a16:creationId xmlns:a16="http://schemas.microsoft.com/office/drawing/2014/main" id="{43B3E6C3-17F7-4145-AA23-AA9702B36CB7}"/>
              </a:ext>
            </a:extLst>
          </p:cNvPr>
          <p:cNvSpPr txBox="1">
            <a:spLocks noChangeArrowheads="1"/>
          </p:cNvSpPr>
          <p:nvPr/>
        </p:nvSpPr>
        <p:spPr bwMode="auto">
          <a:xfrm>
            <a:off x="6651625" y="3440113"/>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Infinite bandwidth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cost</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649775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7" grpId="0"/>
      <p:bldP spid="317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4">
            <a:extLst>
              <a:ext uri="{FF2B5EF4-FFF2-40B4-BE49-F238E27FC236}">
                <a16:creationId xmlns:a16="http://schemas.microsoft.com/office/drawing/2014/main" id="{435AF34B-941D-4C1B-BF95-8DBF473DF1E5}"/>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The Memory Hierarchy</a:t>
            </a:r>
          </a:p>
        </p:txBody>
      </p:sp>
      <p:sp>
        <p:nvSpPr>
          <p:cNvPr id="167938" name="Rectangle 5">
            <a:extLst>
              <a:ext uri="{FF2B5EF4-FFF2-40B4-BE49-F238E27FC236}">
                <a16:creationId xmlns:a16="http://schemas.microsoft.com/office/drawing/2014/main" id="{A0A392A8-F564-49A3-89C7-3BAB21FD5C5F}"/>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73999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a:extLst>
              <a:ext uri="{FF2B5EF4-FFF2-40B4-BE49-F238E27FC236}">
                <a16:creationId xmlns:a16="http://schemas.microsoft.com/office/drawing/2014/main" id="{A3E31A6B-8FEE-4C9C-8F10-98CC93E38C61}"/>
              </a:ext>
            </a:extLst>
          </p:cNvPr>
          <p:cNvSpPr>
            <a:spLocks noGrp="1"/>
          </p:cNvSpPr>
          <p:nvPr>
            <p:ph type="title"/>
          </p:nvPr>
        </p:nvSpPr>
        <p:spPr>
          <a:xfrm>
            <a:off x="533400" y="-28575"/>
            <a:ext cx="8229600" cy="1143000"/>
          </a:xfrm>
        </p:spPr>
        <p:txBody>
          <a:bodyPr/>
          <a:lstStyle/>
          <a:p>
            <a:r>
              <a:rPr lang="en-US" altLang="en-US" dirty="0">
                <a:ea typeface="ＭＳ Ｐゴシック" panose="020B0600070205080204" pitchFamily="34" charset="-128"/>
              </a:rPr>
              <a:t>Memory in a Modern System</a:t>
            </a:r>
          </a:p>
        </p:txBody>
      </p:sp>
      <p:sp>
        <p:nvSpPr>
          <p:cNvPr id="169986" name="Content Placeholder 2">
            <a:extLst>
              <a:ext uri="{FF2B5EF4-FFF2-40B4-BE49-F238E27FC236}">
                <a16:creationId xmlns:a16="http://schemas.microsoft.com/office/drawing/2014/main" id="{079F7880-9391-4440-92AB-5BBAD1DBB1C8}"/>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69987" name="Slide Number Placeholder 3">
            <a:extLst>
              <a:ext uri="{FF2B5EF4-FFF2-40B4-BE49-F238E27FC236}">
                <a16:creationId xmlns:a16="http://schemas.microsoft.com/office/drawing/2014/main" id="{EA7FC6E2-6F7E-43B4-AAD0-7BBB829151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6CC971B-EC70-4DCA-A1A3-43C97CFB1AD7}" type="slidenum">
              <a:rPr lang="en-US" altLang="en-US" sz="1600">
                <a:solidFill>
                  <a:srgbClr val="000000"/>
                </a:solidFill>
                <a:latin typeface="Garamond" panose="02020404030301010803" pitchFamily="18" charset="0"/>
              </a:rPr>
              <a:pPr eaLnBrk="1" hangingPunct="1">
                <a:spcBef>
                  <a:spcPct val="0"/>
                </a:spcBef>
                <a:buClrTx/>
                <a:buSzTx/>
                <a:buFontTx/>
                <a:buNone/>
              </a:pPr>
              <a:t>9</a:t>
            </a:fld>
            <a:endParaRPr lang="en-US" altLang="en-US" sz="1600">
              <a:solidFill>
                <a:srgbClr val="000000"/>
              </a:solidFill>
              <a:latin typeface="Garamond" panose="02020404030301010803" pitchFamily="18" charset="0"/>
            </a:endParaRPr>
          </a:p>
        </p:txBody>
      </p:sp>
      <p:pic>
        <p:nvPicPr>
          <p:cNvPr id="169988" name="Content Placeholder 6" descr="barcelona-die-photo-color.jpg">
            <a:extLst>
              <a:ext uri="{FF2B5EF4-FFF2-40B4-BE49-F238E27FC236}">
                <a16:creationId xmlns:a16="http://schemas.microsoft.com/office/drawing/2014/main" id="{FAE0BE63-4FCD-4B4B-8841-1FADC7BCD4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1108075"/>
            <a:ext cx="48768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9" name="Rounded Rectangle 33">
            <a:extLst>
              <a:ext uri="{FF2B5EF4-FFF2-40B4-BE49-F238E27FC236}">
                <a16:creationId xmlns:a16="http://schemas.microsoft.com/office/drawing/2014/main" id="{467BBFDE-871E-448F-88DC-AE39F691D89A}"/>
              </a:ext>
            </a:extLst>
          </p:cNvPr>
          <p:cNvSpPr>
            <a:spLocks noChangeArrowheads="1"/>
          </p:cNvSpPr>
          <p:nvPr/>
        </p:nvSpPr>
        <p:spPr bwMode="auto">
          <a:xfrm rot="5400000">
            <a:off x="4213225" y="184467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0" name="TextBox 34">
            <a:extLst>
              <a:ext uri="{FF2B5EF4-FFF2-40B4-BE49-F238E27FC236}">
                <a16:creationId xmlns:a16="http://schemas.microsoft.com/office/drawing/2014/main" id="{E15D6B8C-5187-4E6F-A48A-BD879352511E}"/>
              </a:ext>
            </a:extLst>
          </p:cNvPr>
          <p:cNvSpPr txBox="1">
            <a:spLocks noChangeArrowheads="1"/>
          </p:cNvSpPr>
          <p:nvPr/>
        </p:nvSpPr>
        <p:spPr bwMode="auto">
          <a:xfrm>
            <a:off x="4400550" y="2262188"/>
            <a:ext cx="1233488"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1</a:t>
            </a:r>
          </a:p>
        </p:txBody>
      </p:sp>
      <p:sp>
        <p:nvSpPr>
          <p:cNvPr id="169991" name="Rectangle 35">
            <a:extLst>
              <a:ext uri="{FF2B5EF4-FFF2-40B4-BE49-F238E27FC236}">
                <a16:creationId xmlns:a16="http://schemas.microsoft.com/office/drawing/2014/main" id="{DA1C7041-8B96-433D-A698-394CE9744BCF}"/>
              </a:ext>
            </a:extLst>
          </p:cNvPr>
          <p:cNvSpPr>
            <a:spLocks noChangeArrowheads="1"/>
          </p:cNvSpPr>
          <p:nvPr/>
        </p:nvSpPr>
        <p:spPr bwMode="auto">
          <a:xfrm rot="5400000">
            <a:off x="2880519" y="2235994"/>
            <a:ext cx="1603375"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2" name="TextBox 36">
            <a:extLst>
              <a:ext uri="{FF2B5EF4-FFF2-40B4-BE49-F238E27FC236}">
                <a16:creationId xmlns:a16="http://schemas.microsoft.com/office/drawing/2014/main" id="{8DB38AAB-4533-4029-BC76-142E7CC5DF87}"/>
              </a:ext>
            </a:extLst>
          </p:cNvPr>
          <p:cNvSpPr txBox="1">
            <a:spLocks noChangeArrowheads="1"/>
          </p:cNvSpPr>
          <p:nvPr/>
        </p:nvSpPr>
        <p:spPr bwMode="auto">
          <a:xfrm rot="5400000">
            <a:off x="2920206" y="2275682"/>
            <a:ext cx="1531937"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0</a:t>
            </a:r>
          </a:p>
        </p:txBody>
      </p:sp>
      <p:sp>
        <p:nvSpPr>
          <p:cNvPr id="169993" name="Rectangle 37">
            <a:extLst>
              <a:ext uri="{FF2B5EF4-FFF2-40B4-BE49-F238E27FC236}">
                <a16:creationId xmlns:a16="http://schemas.microsoft.com/office/drawing/2014/main" id="{D9BCE531-9C13-4D62-8AF3-2D7B48859CED}"/>
              </a:ext>
            </a:extLst>
          </p:cNvPr>
          <p:cNvSpPr>
            <a:spLocks noChangeArrowheads="1"/>
          </p:cNvSpPr>
          <p:nvPr/>
        </p:nvSpPr>
        <p:spPr bwMode="auto">
          <a:xfrm rot="5400000">
            <a:off x="-568325" y="3127375"/>
            <a:ext cx="4756150" cy="7175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4" name="TextBox 38">
            <a:extLst>
              <a:ext uri="{FF2B5EF4-FFF2-40B4-BE49-F238E27FC236}">
                <a16:creationId xmlns:a16="http://schemas.microsoft.com/office/drawing/2014/main" id="{6853EBCC-55C8-418A-8C1B-CC55EFE0D552}"/>
              </a:ext>
            </a:extLst>
          </p:cNvPr>
          <p:cNvSpPr txBox="1">
            <a:spLocks noChangeArrowheads="1"/>
          </p:cNvSpPr>
          <p:nvPr/>
        </p:nvSpPr>
        <p:spPr bwMode="auto">
          <a:xfrm rot="5400000">
            <a:off x="246063" y="3244850"/>
            <a:ext cx="3113087"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SHARED L3 CACHE</a:t>
            </a:r>
          </a:p>
        </p:txBody>
      </p:sp>
      <p:sp>
        <p:nvSpPr>
          <p:cNvPr id="169995" name="Rectangle 39">
            <a:extLst>
              <a:ext uri="{FF2B5EF4-FFF2-40B4-BE49-F238E27FC236}">
                <a16:creationId xmlns:a16="http://schemas.microsoft.com/office/drawing/2014/main" id="{6DF18FC9-C6FB-4817-B627-4D4EE6EE7C97}"/>
              </a:ext>
            </a:extLst>
          </p:cNvPr>
          <p:cNvSpPr>
            <a:spLocks noChangeArrowheads="1"/>
          </p:cNvSpPr>
          <p:nvPr/>
        </p:nvSpPr>
        <p:spPr bwMode="auto">
          <a:xfrm rot="5400000">
            <a:off x="3513138" y="3259137"/>
            <a:ext cx="4756150" cy="454025"/>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6" name="TextBox 40">
            <a:extLst>
              <a:ext uri="{FF2B5EF4-FFF2-40B4-BE49-F238E27FC236}">
                <a16:creationId xmlns:a16="http://schemas.microsoft.com/office/drawing/2014/main" id="{25AF1937-0A67-4C81-B552-0798E91218B2}"/>
              </a:ext>
            </a:extLst>
          </p:cNvPr>
          <p:cNvSpPr txBox="1">
            <a:spLocks noChangeArrowheads="1"/>
          </p:cNvSpPr>
          <p:nvPr/>
        </p:nvSpPr>
        <p:spPr bwMode="auto">
          <a:xfrm rot="5400000">
            <a:off x="4415632" y="3247231"/>
            <a:ext cx="2940050"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DRAM INTERFACE</a:t>
            </a:r>
          </a:p>
        </p:txBody>
      </p:sp>
      <p:pic>
        <p:nvPicPr>
          <p:cNvPr id="169997" name="Picture 37" descr="samsung-dimm-better.jpg">
            <a:extLst>
              <a:ext uri="{FF2B5EF4-FFF2-40B4-BE49-F238E27FC236}">
                <a16:creationId xmlns:a16="http://schemas.microsoft.com/office/drawing/2014/main" id="{13140E01-F6BB-4CD0-8D27-83B2B13502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0975" y="919163"/>
            <a:ext cx="1312863"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98" name="Rounded Rectangle 42">
            <a:extLst>
              <a:ext uri="{FF2B5EF4-FFF2-40B4-BE49-F238E27FC236}">
                <a16:creationId xmlns:a16="http://schemas.microsoft.com/office/drawing/2014/main" id="{CAAC2B76-662B-42F0-A3C7-5D9ABAA6536B}"/>
              </a:ext>
            </a:extLst>
          </p:cNvPr>
          <p:cNvSpPr>
            <a:spLocks noChangeArrowheads="1"/>
          </p:cNvSpPr>
          <p:nvPr/>
        </p:nvSpPr>
        <p:spPr bwMode="auto">
          <a:xfrm rot="5400000">
            <a:off x="2004219" y="1835944"/>
            <a:ext cx="1601788"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9" name="TextBox 43">
            <a:extLst>
              <a:ext uri="{FF2B5EF4-FFF2-40B4-BE49-F238E27FC236}">
                <a16:creationId xmlns:a16="http://schemas.microsoft.com/office/drawing/2014/main" id="{97F4B195-7BF8-4CDF-B016-C97C079625B7}"/>
              </a:ext>
            </a:extLst>
          </p:cNvPr>
          <p:cNvSpPr txBox="1">
            <a:spLocks noChangeArrowheads="1"/>
          </p:cNvSpPr>
          <p:nvPr/>
        </p:nvSpPr>
        <p:spPr bwMode="auto">
          <a:xfrm>
            <a:off x="2190750" y="2254250"/>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0</a:t>
            </a:r>
          </a:p>
        </p:txBody>
      </p:sp>
      <p:sp>
        <p:nvSpPr>
          <p:cNvPr id="170000" name="Rounded Rectangle 44">
            <a:extLst>
              <a:ext uri="{FF2B5EF4-FFF2-40B4-BE49-F238E27FC236}">
                <a16:creationId xmlns:a16="http://schemas.microsoft.com/office/drawing/2014/main" id="{E971043F-0248-405A-865A-6CDDC93BA5B3}"/>
              </a:ext>
            </a:extLst>
          </p:cNvPr>
          <p:cNvSpPr>
            <a:spLocks noChangeArrowheads="1"/>
          </p:cNvSpPr>
          <p:nvPr/>
        </p:nvSpPr>
        <p:spPr bwMode="auto">
          <a:xfrm rot="5400000">
            <a:off x="2014537" y="402272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1" name="TextBox 45">
            <a:extLst>
              <a:ext uri="{FF2B5EF4-FFF2-40B4-BE49-F238E27FC236}">
                <a16:creationId xmlns:a16="http://schemas.microsoft.com/office/drawing/2014/main" id="{66E06E8C-4F2F-4D76-AB59-DDDBE46320BD}"/>
              </a:ext>
            </a:extLst>
          </p:cNvPr>
          <p:cNvSpPr txBox="1">
            <a:spLocks noChangeArrowheads="1"/>
          </p:cNvSpPr>
          <p:nvPr/>
        </p:nvSpPr>
        <p:spPr bwMode="auto">
          <a:xfrm>
            <a:off x="2201863" y="4440238"/>
            <a:ext cx="1235075"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2</a:t>
            </a:r>
          </a:p>
        </p:txBody>
      </p:sp>
      <p:sp>
        <p:nvSpPr>
          <p:cNvPr id="170002" name="Rounded Rectangle 46">
            <a:extLst>
              <a:ext uri="{FF2B5EF4-FFF2-40B4-BE49-F238E27FC236}">
                <a16:creationId xmlns:a16="http://schemas.microsoft.com/office/drawing/2014/main" id="{E6D85169-42FE-41D1-A3FC-4A2696978D0B}"/>
              </a:ext>
            </a:extLst>
          </p:cNvPr>
          <p:cNvSpPr>
            <a:spLocks noChangeArrowheads="1"/>
          </p:cNvSpPr>
          <p:nvPr/>
        </p:nvSpPr>
        <p:spPr bwMode="auto">
          <a:xfrm rot="5400000">
            <a:off x="4202112" y="4017963"/>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3" name="TextBox 47">
            <a:extLst>
              <a:ext uri="{FF2B5EF4-FFF2-40B4-BE49-F238E27FC236}">
                <a16:creationId xmlns:a16="http://schemas.microsoft.com/office/drawing/2014/main" id="{199C9486-4FB1-45D8-B14C-E20793880716}"/>
              </a:ext>
            </a:extLst>
          </p:cNvPr>
          <p:cNvSpPr txBox="1">
            <a:spLocks noChangeArrowheads="1"/>
          </p:cNvSpPr>
          <p:nvPr/>
        </p:nvSpPr>
        <p:spPr bwMode="auto">
          <a:xfrm>
            <a:off x="4389438" y="4435475"/>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3</a:t>
            </a:r>
          </a:p>
        </p:txBody>
      </p:sp>
      <p:sp>
        <p:nvSpPr>
          <p:cNvPr id="170004" name="Rectangle 48">
            <a:extLst>
              <a:ext uri="{FF2B5EF4-FFF2-40B4-BE49-F238E27FC236}">
                <a16:creationId xmlns:a16="http://schemas.microsoft.com/office/drawing/2014/main" id="{9D22C26A-5F20-4FC1-AA82-E50A774413AD}"/>
              </a:ext>
            </a:extLst>
          </p:cNvPr>
          <p:cNvSpPr>
            <a:spLocks noChangeArrowheads="1"/>
          </p:cNvSpPr>
          <p:nvPr/>
        </p:nvSpPr>
        <p:spPr bwMode="auto">
          <a:xfrm rot="5400000">
            <a:off x="3364707" y="2235994"/>
            <a:ext cx="1601787" cy="428625"/>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5" name="TextBox 49">
            <a:extLst>
              <a:ext uri="{FF2B5EF4-FFF2-40B4-BE49-F238E27FC236}">
                <a16:creationId xmlns:a16="http://schemas.microsoft.com/office/drawing/2014/main" id="{54DC5A3E-3412-4F8C-BE2C-04083DF9F9F3}"/>
              </a:ext>
            </a:extLst>
          </p:cNvPr>
          <p:cNvSpPr txBox="1">
            <a:spLocks noChangeArrowheads="1"/>
          </p:cNvSpPr>
          <p:nvPr/>
        </p:nvSpPr>
        <p:spPr bwMode="auto">
          <a:xfrm rot="5400000">
            <a:off x="3404394" y="2266156"/>
            <a:ext cx="1530350" cy="369888"/>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1</a:t>
            </a:r>
          </a:p>
        </p:txBody>
      </p:sp>
      <p:sp>
        <p:nvSpPr>
          <p:cNvPr id="170006" name="Rectangle 50">
            <a:extLst>
              <a:ext uri="{FF2B5EF4-FFF2-40B4-BE49-F238E27FC236}">
                <a16:creationId xmlns:a16="http://schemas.microsoft.com/office/drawing/2014/main" id="{3E5B6C14-FCDA-4D56-9CC1-FF48701862E5}"/>
              </a:ext>
            </a:extLst>
          </p:cNvPr>
          <p:cNvSpPr>
            <a:spLocks noChangeArrowheads="1"/>
          </p:cNvSpPr>
          <p:nvPr/>
        </p:nvSpPr>
        <p:spPr bwMode="auto">
          <a:xfrm rot="5400000">
            <a:off x="2881313"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7" name="TextBox 51">
            <a:extLst>
              <a:ext uri="{FF2B5EF4-FFF2-40B4-BE49-F238E27FC236}">
                <a16:creationId xmlns:a16="http://schemas.microsoft.com/office/drawing/2014/main" id="{4CA03A7A-A3CD-4A55-9A03-A505614E4DDC}"/>
              </a:ext>
            </a:extLst>
          </p:cNvPr>
          <p:cNvSpPr txBox="1">
            <a:spLocks noChangeArrowheads="1"/>
          </p:cNvSpPr>
          <p:nvPr/>
        </p:nvSpPr>
        <p:spPr bwMode="auto">
          <a:xfrm rot="5400000">
            <a:off x="2921000"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2</a:t>
            </a:r>
          </a:p>
        </p:txBody>
      </p:sp>
      <p:sp>
        <p:nvSpPr>
          <p:cNvPr id="170008" name="Rectangle 52">
            <a:extLst>
              <a:ext uri="{FF2B5EF4-FFF2-40B4-BE49-F238E27FC236}">
                <a16:creationId xmlns:a16="http://schemas.microsoft.com/office/drawing/2014/main" id="{27CB3A4D-AC56-4519-94B0-4D706B7659C8}"/>
              </a:ext>
            </a:extLst>
          </p:cNvPr>
          <p:cNvSpPr>
            <a:spLocks noChangeArrowheads="1"/>
          </p:cNvSpPr>
          <p:nvPr/>
        </p:nvSpPr>
        <p:spPr bwMode="auto">
          <a:xfrm rot="5400000">
            <a:off x="3354388"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9" name="TextBox 53">
            <a:extLst>
              <a:ext uri="{FF2B5EF4-FFF2-40B4-BE49-F238E27FC236}">
                <a16:creationId xmlns:a16="http://schemas.microsoft.com/office/drawing/2014/main" id="{56861D19-53F0-4C12-9D5B-90EAEE7B7493}"/>
              </a:ext>
            </a:extLst>
          </p:cNvPr>
          <p:cNvSpPr txBox="1">
            <a:spLocks noChangeArrowheads="1"/>
          </p:cNvSpPr>
          <p:nvPr/>
        </p:nvSpPr>
        <p:spPr bwMode="auto">
          <a:xfrm rot="5400000">
            <a:off x="3394075"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3</a:t>
            </a:r>
          </a:p>
        </p:txBody>
      </p:sp>
      <p:sp>
        <p:nvSpPr>
          <p:cNvPr id="170010" name="Rectangle 54">
            <a:extLst>
              <a:ext uri="{FF2B5EF4-FFF2-40B4-BE49-F238E27FC236}">
                <a16:creationId xmlns:a16="http://schemas.microsoft.com/office/drawing/2014/main" id="{C930D62F-7056-4620-A22A-A7B0B4124EB7}"/>
              </a:ext>
            </a:extLst>
          </p:cNvPr>
          <p:cNvSpPr>
            <a:spLocks noChangeArrowheads="1"/>
          </p:cNvSpPr>
          <p:nvPr/>
        </p:nvSpPr>
        <p:spPr bwMode="auto">
          <a:xfrm rot="5400000">
            <a:off x="4795837" y="2903538"/>
            <a:ext cx="354013" cy="1258888"/>
          </a:xfrm>
          <a:prstGeom prst="rect">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70011" name="Straight Arrow Connector 48">
            <a:extLst>
              <a:ext uri="{FF2B5EF4-FFF2-40B4-BE49-F238E27FC236}">
                <a16:creationId xmlns:a16="http://schemas.microsoft.com/office/drawing/2014/main" id="{EF43348F-ABE2-4B6C-A303-5F4BEEE3CBDF}"/>
              </a:ext>
            </a:extLst>
          </p:cNvPr>
          <p:cNvCxnSpPr>
            <a:cxnSpLocks noChangeShapeType="1"/>
          </p:cNvCxnSpPr>
          <p:nvPr/>
        </p:nvCxnSpPr>
        <p:spPr bwMode="auto">
          <a:xfrm>
            <a:off x="6215063" y="3355975"/>
            <a:ext cx="420687" cy="1588"/>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70012" name="Rectangle 56">
            <a:extLst>
              <a:ext uri="{FF2B5EF4-FFF2-40B4-BE49-F238E27FC236}">
                <a16:creationId xmlns:a16="http://schemas.microsoft.com/office/drawing/2014/main" id="{38358481-1904-4C52-9B01-23484EDB27E4}"/>
              </a:ext>
            </a:extLst>
          </p:cNvPr>
          <p:cNvSpPr>
            <a:spLocks noChangeArrowheads="1"/>
          </p:cNvSpPr>
          <p:nvPr/>
        </p:nvSpPr>
        <p:spPr bwMode="auto">
          <a:xfrm rot="5400000">
            <a:off x="4894263" y="3152775"/>
            <a:ext cx="4756150" cy="6667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13" name="TextBox 57">
            <a:extLst>
              <a:ext uri="{FF2B5EF4-FFF2-40B4-BE49-F238E27FC236}">
                <a16:creationId xmlns:a16="http://schemas.microsoft.com/office/drawing/2014/main" id="{9A0CB664-C733-436D-B5A4-E5CFB1D2CA9A}"/>
              </a:ext>
            </a:extLst>
          </p:cNvPr>
          <p:cNvSpPr txBox="1">
            <a:spLocks noChangeArrowheads="1"/>
          </p:cNvSpPr>
          <p:nvPr/>
        </p:nvSpPr>
        <p:spPr bwMode="auto">
          <a:xfrm rot="5400000">
            <a:off x="5968206" y="3302794"/>
            <a:ext cx="2640013" cy="523875"/>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FFFFFF"/>
                </a:solidFill>
                <a:latin typeface="Arial" panose="020B0604020202020204" pitchFamily="34" charset="0"/>
              </a:rPr>
              <a:t>DRAM BANKS</a:t>
            </a:r>
          </a:p>
        </p:txBody>
      </p:sp>
      <p:sp>
        <p:nvSpPr>
          <p:cNvPr id="170014" name="Rectangle 58">
            <a:extLst>
              <a:ext uri="{FF2B5EF4-FFF2-40B4-BE49-F238E27FC236}">
                <a16:creationId xmlns:a16="http://schemas.microsoft.com/office/drawing/2014/main" id="{DF81C8C7-85F8-45B6-AE5D-CDA09AE98B3D}"/>
              </a:ext>
            </a:extLst>
          </p:cNvPr>
          <p:cNvSpPr>
            <a:spLocks noChangeArrowheads="1"/>
          </p:cNvSpPr>
          <p:nvPr/>
        </p:nvSpPr>
        <p:spPr bwMode="auto">
          <a:xfrm rot="5400000">
            <a:off x="6284912" y="3028951"/>
            <a:ext cx="320675" cy="6540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61" name="TextBox 60">
            <a:extLst>
              <a:ext uri="{FF2B5EF4-FFF2-40B4-BE49-F238E27FC236}">
                <a16:creationId xmlns:a16="http://schemas.microsoft.com/office/drawing/2014/main" id="{007BF6F4-B216-4862-9814-6CFA9A058307}"/>
              </a:ext>
            </a:extLst>
          </p:cNvPr>
          <p:cNvSpPr txBox="1"/>
          <p:nvPr/>
        </p:nvSpPr>
        <p:spPr>
          <a:xfrm>
            <a:off x="4310063" y="3311525"/>
            <a:ext cx="1417637" cy="365125"/>
          </a:xfrm>
          <a:prstGeom prst="rect">
            <a:avLst/>
          </a:prstGeom>
          <a:solidFill>
            <a:srgbClr val="C0C0C0">
              <a:alpha val="51000"/>
            </a:srgbClr>
          </a:solidFill>
        </p:spPr>
        <p:txBody>
          <a:bodyPr>
            <a:spAutoFit/>
          </a:bodyPr>
          <a:lstStyle/>
          <a:p>
            <a:pPr eaLnBrk="1" hangingPunct="1">
              <a:defRPr/>
            </a:pPr>
            <a:r>
              <a:rPr lang="en-US" sz="1250" b="1" dirty="0">
                <a:solidFill>
                  <a:srgbClr val="FFFFFF"/>
                </a:solidFill>
                <a:latin typeface="Arial" charset="0"/>
                <a:ea typeface=""/>
              </a:rPr>
              <a:t>DRAM MEMORY CONTROLLER</a:t>
            </a:r>
          </a:p>
        </p:txBody>
      </p:sp>
    </p:spTree>
    <p:extLst>
      <p:ext uri="{BB962C8B-B14F-4D97-AF65-F5344CB8AC3E}">
        <p14:creationId xmlns:p14="http://schemas.microsoft.com/office/powerpoint/2010/main" val="3776015082"/>
      </p:ext>
    </p:extLst>
  </p:cSld>
  <p:clrMapOvr>
    <a:masterClrMapping/>
  </p:clrMapOvr>
</p:sld>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SAFARI_Template</Template>
  <TotalTime>0</TotalTime>
  <Words>4105</Words>
  <Application>Microsoft Office PowerPoint</Application>
  <PresentationFormat>On-screen Show (4:3)</PresentationFormat>
  <Paragraphs>817</Paragraphs>
  <Slides>57</Slides>
  <Notes>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57</vt:i4>
      </vt:variant>
    </vt:vector>
  </HeadingPairs>
  <TitlesOfParts>
    <vt:vector size="68" baseType="lpstr">
      <vt:lpstr>Arial</vt:lpstr>
      <vt:lpstr>Arial Narrow</vt:lpstr>
      <vt:lpstr>Calibri</vt:lpstr>
      <vt:lpstr>Garamond</vt:lpstr>
      <vt:lpstr>georgia, serif</vt:lpstr>
      <vt:lpstr>Tahoma</vt:lpstr>
      <vt:lpstr>Times New Roman</vt:lpstr>
      <vt:lpstr>Wingdings</vt:lpstr>
      <vt:lpstr>SAFARI_Template</vt:lpstr>
      <vt:lpstr>1_Edge</vt:lpstr>
      <vt:lpstr>Office Theme</vt:lpstr>
      <vt:lpstr>CSC 2224: Parallel Computer Architecture and Programming Memory Hierarchy &amp; Caches</vt:lpstr>
      <vt:lpstr>Reviews: Cache Compression</vt:lpstr>
      <vt:lpstr>Project Proposal Deadline  </vt:lpstr>
      <vt:lpstr>Memory (Programmer’s View) </vt:lpstr>
      <vt:lpstr>Virtual vs. Physical Memory</vt:lpstr>
      <vt:lpstr>(Physical) Memory System</vt:lpstr>
      <vt:lpstr>Idealism</vt:lpstr>
      <vt:lpstr>The Memory Hierarchy</vt:lpstr>
      <vt:lpstr>Memory in a Modern System</vt:lpstr>
      <vt:lpstr>Ideal Memory</vt:lpstr>
      <vt:lpstr>The Problem</vt:lpstr>
      <vt:lpstr>Memory Technology: DRAM</vt:lpstr>
      <vt:lpstr>Memory Technology: SRAM</vt:lpstr>
      <vt:lpstr>Memory Bank Organization and Operation</vt:lpstr>
      <vt:lpstr>SRAM (Static Random Access Memory)</vt:lpstr>
      <vt:lpstr>DRAM (Dynamic Random Access Memory)</vt:lpstr>
      <vt:lpstr>DRAM vs. SRAM</vt:lpstr>
      <vt:lpstr>The Problem (data from 2011)</vt:lpstr>
      <vt:lpstr>The Problem (More Modern, 2019)</vt:lpstr>
      <vt:lpstr>Why Memory Hierarchy?</vt:lpstr>
      <vt:lpstr>The Memory Hierarchy</vt:lpstr>
      <vt:lpstr>Memory Hierarchy</vt:lpstr>
      <vt:lpstr>Locality</vt:lpstr>
      <vt:lpstr>Memory Locality</vt:lpstr>
      <vt:lpstr>Caching Basics: Exploit Temporal Locality</vt:lpstr>
      <vt:lpstr>Caching Basics: Exploit Spatial Locality</vt:lpstr>
      <vt:lpstr>The Bookshelf Analogy</vt:lpstr>
      <vt:lpstr>Caching in a Pipelined Design</vt:lpstr>
      <vt:lpstr>A Note on Manual vs. Automatic Management</vt:lpstr>
      <vt:lpstr>A Modern Memory Hierarchy</vt:lpstr>
      <vt:lpstr>Hierarchical Latency Analysis</vt:lpstr>
      <vt:lpstr>Hierarchy Design Considerations</vt:lpstr>
      <vt:lpstr>PowerPoint Presentation</vt:lpstr>
      <vt:lpstr>Cache Basics and Operation</vt:lpstr>
      <vt:lpstr>Cache</vt:lpstr>
      <vt:lpstr>Caching Basics</vt:lpstr>
      <vt:lpstr>Cache Abstraction and Metrics</vt:lpstr>
      <vt:lpstr>A Basic Hardware Cache Design</vt:lpstr>
      <vt:lpstr>Blocks and Addressing the Cache</vt:lpstr>
      <vt:lpstr>Direct-Mapped Cache: Placement and Access</vt:lpstr>
      <vt:lpstr>Direct-Mapped Caches</vt:lpstr>
      <vt:lpstr>Set Associativity</vt:lpstr>
      <vt:lpstr>Higher Associativity</vt:lpstr>
      <vt:lpstr>Full Associativity</vt:lpstr>
      <vt:lpstr>Associativity (and Tradeoffs)</vt:lpstr>
      <vt:lpstr>Issues in Set-Associative Caches</vt:lpstr>
      <vt:lpstr>Eviction/Replacement Policy</vt:lpstr>
      <vt:lpstr>Implementing LRU</vt:lpstr>
      <vt:lpstr>Approximations of LRU</vt:lpstr>
      <vt:lpstr>Hierarchical LRU (not MRU)</vt:lpstr>
      <vt:lpstr>Cache Replacement Policy: LRU or Random</vt:lpstr>
      <vt:lpstr>What Is the Optimal?</vt:lpstr>
      <vt:lpstr>What’s In A Tag Store Entry?</vt:lpstr>
      <vt:lpstr>Paper Review #1: Summary</vt:lpstr>
      <vt:lpstr>Paper Review #1: Grades Distribution</vt:lpstr>
      <vt:lpstr>Review #3: Cache Compression</vt:lpstr>
      <vt:lpstr>CSC 2224: Parallel Computer Architecture and Programming Memory Hierarchy &amp; Caches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2011-01-11T20:10:42Z</dcterms:created>
  <dcterms:modified xsi:type="dcterms:W3CDTF">2022-09-29T13:13:23Z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gpekh@LAPTOP-TADA56Q5</vt:lpwstr>
  </property>
  <property fmtid="{D5CDD505-2E9C-101B-9397-08002B2CF9AE}" pid="5" name="MSIP_Label_f42aa342-8706-4288-bd11-ebb85995028c_SetDate">
    <vt:lpwstr>2018-09-25T14:25:36.5637827Z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